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hoJACNgtjuSkMz2YU9LULqF8Be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Lato-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Lato-italic.fntdata"/><Relationship Id="rId16" Type="http://schemas.openxmlformats.org/officeDocument/2006/relationships/slide" Target="slides/slide12.xml"/><Relationship Id="rId38" Type="http://schemas.openxmlformats.org/officeDocument/2006/relationships/font" Target="fonts/Lat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Vacuum_tube" TargetMode="External"/><Relationship Id="rId3" Type="http://schemas.openxmlformats.org/officeDocument/2006/relationships/hyperlink" Target="http://en.wikipedia.org/wiki/Diode" TargetMode="External"/><Relationship Id="rId4" Type="http://schemas.openxmlformats.org/officeDocument/2006/relationships/hyperlink" Target="http://en.wikipedia.org/wiki/Relay" TargetMode="External"/><Relationship Id="rId9" Type="http://schemas.openxmlformats.org/officeDocument/2006/relationships/hyperlink" Target="http://en.wikipedia.org/wiki/Kilowatt" TargetMode="External"/><Relationship Id="rId5" Type="http://schemas.openxmlformats.org/officeDocument/2006/relationships/hyperlink" Target="http://en.wikipedia.org/wiki/Resistor" TargetMode="External"/><Relationship Id="rId6" Type="http://schemas.openxmlformats.org/officeDocument/2006/relationships/hyperlink" Target="http://en.wikipedia.org/wiki/Capacitor" TargetMode="External"/><Relationship Id="rId7" Type="http://schemas.openxmlformats.org/officeDocument/2006/relationships/hyperlink" Target="http://en.wikipedia.org/wiki/Solder" TargetMode="External"/><Relationship Id="rId8" Type="http://schemas.openxmlformats.org/officeDocument/2006/relationships/hyperlink" Target="http://en.wikipedia.org/wiki/Short_to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69850" lvl="0" marL="0" rtl="0" algn="l">
              <a:lnSpc>
                <a:spcPct val="100000"/>
              </a:lnSpc>
              <a:spcBef>
                <a:spcPts val="0"/>
              </a:spcBef>
              <a:spcAft>
                <a:spcPts val="0"/>
              </a:spcAft>
              <a:buClr>
                <a:schemeClr val="dk1"/>
              </a:buClr>
              <a:buSzPts val="1100"/>
              <a:buFont typeface="Arial"/>
              <a:buChar char="●"/>
            </a:pPr>
            <a:r>
              <a:rPr lang="en-US"/>
              <a:t>The xbox kinect made playing physical games a physical endeavor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Siren care has created smart socks that use temperature sensors that detect temperature for diabetics. So, diabetes patients are prone to foot swelling and that can lead to infection and amputation if the foot is not check. Conductive thread is woven into the fabric of the sock to detect where that inflammation is and all this information is uploaded to an app to alert you the issue.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Nest made our thermostat smarter by adapting to our usage power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Nest made our thermostat smarter by adapting to our usage power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From the reading: “HCI academic programs train many different types of professionals: user experience designers, interaction designers, user interface designers, application designers, usability engineers, user interface developers, application developers, technical communicators/online information designers, and more.” </a:t>
            </a:r>
            <a:endParaRPr/>
          </a:p>
          <a:p>
            <a:pPr indent="0" lvl="0" marL="0" rtl="0" algn="l">
              <a:lnSpc>
                <a:spcPct val="100000"/>
              </a:lnSpc>
              <a:spcBef>
                <a:spcPts val="0"/>
              </a:spcBef>
              <a:spcAft>
                <a:spcPts val="0"/>
              </a:spcAft>
              <a:buClr>
                <a:schemeClr val="dk1"/>
              </a:buClr>
              <a:buSzPts val="1100"/>
              <a:buFont typeface="Arial"/>
              <a:buNone/>
            </a:pPr>
            <a:r>
              <a:rPr lang="en-US"/>
              <a:t>https://www.interaction-design.org/literature/book/the-encyclopedia-of-human-computer-interaction-2nd-ed/human-computer-interaction-brief-intro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Human Factors/cognitive sciences: simple, useful &amp; accessible</a:t>
            </a:r>
            <a:endParaRPr/>
          </a:p>
          <a:p>
            <a:pPr indent="0" lvl="0" marL="0" rtl="0" algn="l">
              <a:lnSpc>
                <a:spcPct val="100000"/>
              </a:lnSpc>
              <a:spcBef>
                <a:spcPts val="0"/>
              </a:spcBef>
              <a:spcAft>
                <a:spcPts val="0"/>
              </a:spcAft>
              <a:buClr>
                <a:schemeClr val="dk1"/>
              </a:buClr>
              <a:buSzPts val="1100"/>
              <a:buFont typeface="Arial"/>
              <a:buNone/>
            </a:pPr>
            <a:r>
              <a:rPr lang="en-US"/>
              <a:t>Design/Marketing: people who use the system should come first, UX ensures pleasant</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1100">
                <a:solidFill>
                  <a:schemeClr val="dk1"/>
                </a:solidFill>
              </a:rPr>
              <a:t>As computers evolve, the goal of HCI also evolves.</a:t>
            </a:r>
            <a:endParaRPr/>
          </a:p>
          <a:p>
            <a:pPr indent="-228600" lvl="0" marL="228600" marR="0" rtl="0" algn="l">
              <a:lnSpc>
                <a:spcPct val="100000"/>
              </a:lnSpc>
              <a:spcBef>
                <a:spcPts val="0"/>
              </a:spcBef>
              <a:spcAft>
                <a:spcPts val="0"/>
              </a:spcAft>
              <a:buClr>
                <a:schemeClr val="dk1"/>
              </a:buClr>
              <a:buSzPts val="1100"/>
              <a:buFont typeface="Arial"/>
              <a:buAutoNum type="arabicParenR"/>
            </a:pPr>
            <a:r>
              <a:rPr lang="en-US" sz="1100">
                <a:solidFill>
                  <a:schemeClr val="dk1"/>
                </a:solidFill>
              </a:rPr>
              <a:t>to make computer-based systems easier to use and more effective for people and organizations. </a:t>
            </a:r>
            <a:endParaRPr/>
          </a:p>
          <a:p>
            <a:pPr indent="-228600" lvl="0" marL="228600" marR="0" rtl="0" algn="l">
              <a:lnSpc>
                <a:spcPct val="100000"/>
              </a:lnSpc>
              <a:spcBef>
                <a:spcPts val="0"/>
              </a:spcBef>
              <a:spcAft>
                <a:spcPts val="0"/>
              </a:spcAft>
              <a:buClr>
                <a:schemeClr val="dk1"/>
              </a:buClr>
              <a:buSzPts val="1100"/>
              <a:buFont typeface="Arial"/>
              <a:buAutoNum type="arabicParenR"/>
            </a:pPr>
            <a:r>
              <a:rPr lang="en-US"/>
              <a:t>Bring the digital world into a physical space</a:t>
            </a:r>
            <a:endParaRPr/>
          </a:p>
          <a:p>
            <a:pPr indent="-228600" lvl="0" marL="228600" marR="0" rtl="0" algn="l">
              <a:lnSpc>
                <a:spcPct val="100000"/>
              </a:lnSpc>
              <a:spcBef>
                <a:spcPts val="0"/>
              </a:spcBef>
              <a:spcAft>
                <a:spcPts val="0"/>
              </a:spcAft>
              <a:buClr>
                <a:srgbClr val="000000"/>
              </a:buClr>
              <a:buSzPts val="1100"/>
              <a:buFont typeface="Arial"/>
              <a:buAutoNum type="arabicParenR"/>
            </a:pPr>
            <a:r>
              <a:rPr lang="en-US" sz="1100">
                <a:solidFill>
                  <a:srgbClr val="000000"/>
                </a:solidFill>
                <a:latin typeface="Arial"/>
                <a:ea typeface="Arial"/>
                <a:cs typeface="Arial"/>
                <a:sym typeface="Arial"/>
              </a:rPr>
              <a:t>In Virtual Reality (VR), the goal </a:t>
            </a:r>
            <a:r>
              <a:rPr lang="en-US"/>
              <a:t>is to bring humans into a virtual world</a:t>
            </a:r>
            <a:endParaRPr/>
          </a:p>
          <a:p>
            <a:pPr indent="-228600" lvl="0" marL="228600" marR="0" rtl="0" algn="l">
              <a:lnSpc>
                <a:spcPct val="100000"/>
              </a:lnSpc>
              <a:spcBef>
                <a:spcPts val="0"/>
              </a:spcBef>
              <a:spcAft>
                <a:spcPts val="0"/>
              </a:spcAft>
              <a:buClr>
                <a:srgbClr val="000000"/>
              </a:buClr>
              <a:buSzPts val="1100"/>
              <a:buFont typeface="Arial"/>
              <a:buAutoNum type="arabicParenR"/>
            </a:pPr>
            <a:r>
              <a:rPr lang="en-US" sz="1100">
                <a:solidFill>
                  <a:srgbClr val="000000"/>
                </a:solidFill>
                <a:latin typeface="Arial"/>
                <a:ea typeface="Arial"/>
                <a:cs typeface="Arial"/>
                <a:sym typeface="Arial"/>
              </a:rPr>
              <a:t>In b</a:t>
            </a:r>
            <a:r>
              <a:rPr lang="en-US"/>
              <a:t>rain computer interfaces by removing the device (whether a mouse, a keyboard, a joystick, a sensor, etc.) the command is directly decoding from our brain, a whole new way of interaction between human and machine </a:t>
            </a:r>
            <a:endParaRPr sz="1100">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WWII is ending</a:t>
            </a:r>
            <a:endParaRPr/>
          </a:p>
          <a:p>
            <a:pPr indent="0" lvl="0" marL="0" rtl="0" algn="l">
              <a:spcBef>
                <a:spcPts val="0"/>
              </a:spcBef>
              <a:spcAft>
                <a:spcPts val="0"/>
              </a:spcAft>
              <a:buNone/>
            </a:pPr>
            <a:r>
              <a:rPr lang="en-US"/>
              <a:t>Capturing, Storing, Retrieving, Sharing Information</a:t>
            </a:r>
            <a:endParaRPr/>
          </a:p>
          <a:p>
            <a:pPr indent="0" lvl="0" marL="0" rtl="0" algn="l">
              <a:spcBef>
                <a:spcPts val="0"/>
              </a:spcBef>
              <a:spcAft>
                <a:spcPts val="0"/>
              </a:spcAft>
              <a:buNone/>
            </a:pPr>
            <a:r>
              <a:rPr lang="en-US"/>
              <a:t>Interactive!</a:t>
            </a:r>
            <a:endParaRPr/>
          </a:p>
          <a:p>
            <a:pPr indent="0" lvl="0" marL="0" rtl="0" algn="l">
              <a:spcBef>
                <a:spcPts val="0"/>
              </a:spcBef>
              <a:spcAft>
                <a:spcPts val="0"/>
              </a:spcAft>
              <a:buNone/>
            </a:pPr>
            <a:r>
              <a:rPr lang="en-US"/>
              <a:t>Human-Centered</a:t>
            </a:r>
            <a:endParaRPr/>
          </a:p>
          <a:p>
            <a:pPr indent="0" lvl="0" marL="0" rtl="0" algn="l">
              <a:spcBef>
                <a:spcPts val="0"/>
              </a:spcBef>
              <a:spcAft>
                <a:spcPts val="0"/>
              </a:spcAft>
              <a:buNone/>
            </a:pPr>
            <a:r>
              <a:rPr lang="en-US"/>
              <a:t>Founds NSF/DARPA</a:t>
            </a:r>
            <a:endParaRPr/>
          </a:p>
          <a:p>
            <a:pPr indent="0" lvl="0" marL="0" rtl="0" algn="l">
              <a:spcBef>
                <a:spcPts val="0"/>
              </a:spcBef>
              <a:spcAft>
                <a:spcPts val="0"/>
              </a:spcAft>
              <a:buNone/>
            </a:pPr>
            <a:r>
              <a:rPr lang="en-US"/>
              <a:t> - was Fred Terman’s advisor</a:t>
            </a:r>
            <a:endParaRPr/>
          </a:p>
          <a:p>
            <a:pPr indent="0" lvl="0" marL="0" rtl="0" algn="l">
              <a:spcBef>
                <a:spcPts val="0"/>
              </a:spcBef>
              <a:spcAft>
                <a:spcPts val="0"/>
              </a:spcAft>
              <a:buNone/>
            </a:pPr>
            <a:r>
              <a:rPr lang="en-US"/>
              <a:t> - Sets up the notion of Gov’t funding (NSF/DARPA)</a:t>
            </a:r>
            <a:endParaRPr/>
          </a:p>
          <a:p>
            <a:pPr indent="0" lvl="0" marL="0" rtl="0" algn="l">
              <a:spcBef>
                <a:spcPts val="0"/>
              </a:spcBef>
              <a:spcAft>
                <a:spcPts val="0"/>
              </a:spcAft>
              <a:buNone/>
            </a:pPr>
            <a:r>
              <a:rPr lang="en-US"/>
              <a:t> - and of University research at scale as forming the leading edge of applied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Memex device</a:t>
            </a:r>
            <a:endParaRPr/>
          </a:p>
          <a:p>
            <a:pPr indent="0" lvl="0" marL="0" rtl="0" algn="l">
              <a:spcBef>
                <a:spcPts val="0"/>
              </a:spcBef>
              <a:spcAft>
                <a:spcPts val="0"/>
              </a:spcAft>
              <a:buNone/>
            </a:pPr>
            <a:r>
              <a:rPr lang="en-US"/>
              <a:t>       – Can store all Can store all records/articles/communications records/articles/communications </a:t>
            </a:r>
            <a:endParaRPr/>
          </a:p>
          <a:p>
            <a:pPr indent="0" lvl="0" marL="0" rtl="0" algn="l">
              <a:spcBef>
                <a:spcPts val="0"/>
              </a:spcBef>
              <a:spcAft>
                <a:spcPts val="0"/>
              </a:spcAft>
              <a:buNone/>
            </a:pPr>
            <a:r>
              <a:rPr lang="en-US"/>
              <a:t>      – Large memory Large memory – Items retrieved by indexing, keywords, cross Items retrieved by indexing, keywords, cross references references</a:t>
            </a:r>
            <a:endParaRPr/>
          </a:p>
          <a:p>
            <a:pPr indent="0" lvl="0" marL="0" rtl="0" algn="l">
              <a:spcBef>
                <a:spcPts val="0"/>
              </a:spcBef>
              <a:spcAft>
                <a:spcPts val="0"/>
              </a:spcAft>
              <a:buNone/>
            </a:pPr>
            <a:r>
              <a:rPr lang="en-US"/>
              <a:t>      – Can make a trail of links through material Can make a trail of links through material – etc. </a:t>
            </a:r>
            <a:endParaRPr/>
          </a:p>
          <a:p>
            <a:pPr indent="0" lvl="0" marL="0" rtl="0" algn="l">
              <a:spcBef>
                <a:spcPts val="0"/>
              </a:spcBef>
              <a:spcAft>
                <a:spcPts val="0"/>
              </a:spcAft>
              <a:buNone/>
            </a:pPr>
            <a:r>
              <a:rPr lang="en-US"/>
              <a:t>Envisioned as microfilm, not computer Envisioned as microfilm, not computer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WWII is ending</a:t>
            </a:r>
            <a:endParaRPr/>
          </a:p>
          <a:p>
            <a:pPr indent="0" lvl="0" marL="0" rtl="0" algn="l">
              <a:spcBef>
                <a:spcPts val="0"/>
              </a:spcBef>
              <a:spcAft>
                <a:spcPts val="0"/>
              </a:spcAft>
              <a:buNone/>
            </a:pPr>
            <a:r>
              <a:rPr lang="en-US"/>
              <a:t>Capturing, Storing, Retrieving, Sharing Information</a:t>
            </a:r>
            <a:endParaRPr/>
          </a:p>
          <a:p>
            <a:pPr indent="0" lvl="0" marL="0" rtl="0" algn="l">
              <a:spcBef>
                <a:spcPts val="0"/>
              </a:spcBef>
              <a:spcAft>
                <a:spcPts val="0"/>
              </a:spcAft>
              <a:buNone/>
            </a:pPr>
            <a:r>
              <a:rPr lang="en-US"/>
              <a:t>Interactive!</a:t>
            </a:r>
            <a:endParaRPr/>
          </a:p>
          <a:p>
            <a:pPr indent="0" lvl="0" marL="0" rtl="0" algn="l">
              <a:spcBef>
                <a:spcPts val="0"/>
              </a:spcBef>
              <a:spcAft>
                <a:spcPts val="0"/>
              </a:spcAft>
              <a:buNone/>
            </a:pPr>
            <a:r>
              <a:rPr lang="en-US"/>
              <a:t>Human-Centered</a:t>
            </a:r>
            <a:endParaRPr/>
          </a:p>
          <a:p>
            <a:pPr indent="0" lvl="0" marL="0" rtl="0" algn="l">
              <a:spcBef>
                <a:spcPts val="0"/>
              </a:spcBef>
              <a:spcAft>
                <a:spcPts val="0"/>
              </a:spcAft>
              <a:buNone/>
            </a:pPr>
            <a:r>
              <a:rPr lang="en-US"/>
              <a:t>Founds NSF/DARPA</a:t>
            </a:r>
            <a:endParaRPr/>
          </a:p>
          <a:p>
            <a:pPr indent="0" lvl="0" marL="0" rtl="0" algn="l">
              <a:spcBef>
                <a:spcPts val="0"/>
              </a:spcBef>
              <a:spcAft>
                <a:spcPts val="0"/>
              </a:spcAft>
              <a:buNone/>
            </a:pPr>
            <a:r>
              <a:rPr lang="en-US"/>
              <a:t> - was Fred Terman’s advisor</a:t>
            </a:r>
            <a:endParaRPr/>
          </a:p>
          <a:p>
            <a:pPr indent="0" lvl="0" marL="0" rtl="0" algn="l">
              <a:spcBef>
                <a:spcPts val="0"/>
              </a:spcBef>
              <a:spcAft>
                <a:spcPts val="0"/>
              </a:spcAft>
              <a:buNone/>
            </a:pPr>
            <a:r>
              <a:rPr lang="en-US"/>
              <a:t> - Sets up the notion of Gov’t funding (NSF/DARPA)</a:t>
            </a:r>
            <a:endParaRPr/>
          </a:p>
          <a:p>
            <a:pPr indent="0" lvl="0" marL="0" rtl="0" algn="l">
              <a:spcBef>
                <a:spcPts val="0"/>
              </a:spcBef>
              <a:spcAft>
                <a:spcPts val="0"/>
              </a:spcAft>
              <a:buNone/>
            </a:pPr>
            <a:r>
              <a:rPr lang="en-US"/>
              <a:t> - and of University research at scale as forming the leading edge of applied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Memex device</a:t>
            </a:r>
            <a:endParaRPr/>
          </a:p>
          <a:p>
            <a:pPr indent="0" lvl="0" marL="0" rtl="0" algn="l">
              <a:spcBef>
                <a:spcPts val="0"/>
              </a:spcBef>
              <a:spcAft>
                <a:spcPts val="0"/>
              </a:spcAft>
              <a:buNone/>
            </a:pPr>
            <a:r>
              <a:rPr lang="en-US"/>
              <a:t>       – Can store all Can store all records/articles/communications records/articles/communications </a:t>
            </a:r>
            <a:endParaRPr/>
          </a:p>
          <a:p>
            <a:pPr indent="0" lvl="0" marL="0" rtl="0" algn="l">
              <a:spcBef>
                <a:spcPts val="0"/>
              </a:spcBef>
              <a:spcAft>
                <a:spcPts val="0"/>
              </a:spcAft>
              <a:buNone/>
            </a:pPr>
            <a:r>
              <a:rPr lang="en-US"/>
              <a:t>      – Large memory Large memory – Items retrieved by indexing, keywords, cross Items retrieved by indexing, keywords, cross references references</a:t>
            </a:r>
            <a:endParaRPr/>
          </a:p>
          <a:p>
            <a:pPr indent="0" lvl="0" marL="0" rtl="0" algn="l">
              <a:spcBef>
                <a:spcPts val="0"/>
              </a:spcBef>
              <a:spcAft>
                <a:spcPts val="0"/>
              </a:spcAft>
              <a:buNone/>
            </a:pPr>
            <a:r>
              <a:rPr lang="en-US"/>
              <a:t>      – Can make a trail of links through material Can make a trail of links through material – etc. </a:t>
            </a:r>
            <a:endParaRPr/>
          </a:p>
          <a:p>
            <a:pPr indent="0" lvl="0" marL="0" rtl="0" algn="l">
              <a:spcBef>
                <a:spcPts val="0"/>
              </a:spcBef>
              <a:spcAft>
                <a:spcPts val="0"/>
              </a:spcAft>
              <a:buNone/>
            </a:pPr>
            <a:r>
              <a:rPr lang="en-US"/>
              <a:t>Envisioned as microfilm, not computer Envisioned as microfilm, not computer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“was the first large-scale, electronic, digital computer capable of being reprogrammed to solve a full range of computing problems”</a:t>
            </a:r>
            <a:endParaRPr/>
          </a:p>
          <a:p>
            <a:pPr indent="0" lvl="0" marL="0" rtl="0" algn="l">
              <a:spcBef>
                <a:spcPts val="0"/>
              </a:spcBef>
              <a:spcAft>
                <a:spcPts val="0"/>
              </a:spcAft>
              <a:buNone/>
            </a:pPr>
            <a:r>
              <a:rPr lang="en-US"/>
              <a:t>Unveiled on Feb 14, 1946. Designed by John Mauchly and J. Presper Eckert.</a:t>
            </a:r>
            <a:endParaRPr/>
          </a:p>
          <a:p>
            <a:pPr indent="0" lvl="0" marL="0" rtl="0" algn="l">
              <a:spcBef>
                <a:spcPts val="0"/>
              </a:spcBef>
              <a:spcAft>
                <a:spcPts val="0"/>
              </a:spcAft>
              <a:buNone/>
            </a:pPr>
            <a:r>
              <a:rPr lang="en-US"/>
              <a:t>ENIAC was massive compared to modern PC standards. It contained 17,468 </a:t>
            </a:r>
            <a:r>
              <a:rPr lang="en-US" u="sng">
                <a:solidFill>
                  <a:schemeClr val="hlink"/>
                </a:solidFill>
                <a:hlinkClick r:id="rId2"/>
              </a:rPr>
              <a:t>vacuum tubes</a:t>
            </a:r>
            <a:r>
              <a:rPr lang="en-US"/>
              <a:t>, 7,200 crystal </a:t>
            </a:r>
            <a:r>
              <a:rPr lang="en-US" u="sng">
                <a:solidFill>
                  <a:schemeClr val="hlink"/>
                </a:solidFill>
                <a:hlinkClick r:id="rId3"/>
              </a:rPr>
              <a:t>diodes</a:t>
            </a:r>
            <a:r>
              <a:rPr lang="en-US"/>
              <a:t>, 1,500 </a:t>
            </a:r>
            <a:r>
              <a:rPr lang="en-US" u="sng">
                <a:solidFill>
                  <a:schemeClr val="hlink"/>
                </a:solidFill>
                <a:hlinkClick r:id="rId4"/>
              </a:rPr>
              <a:t>relays</a:t>
            </a:r>
            <a:r>
              <a:rPr lang="en-US"/>
              <a:t>, 70,000 </a:t>
            </a:r>
            <a:r>
              <a:rPr lang="en-US" u="sng">
                <a:solidFill>
                  <a:schemeClr val="hlink"/>
                </a:solidFill>
                <a:hlinkClick r:id="rId5"/>
              </a:rPr>
              <a:t>resistors</a:t>
            </a:r>
            <a:r>
              <a:rPr lang="en-US"/>
              <a:t>, 10,000 </a:t>
            </a:r>
            <a:r>
              <a:rPr lang="en-US" u="sng">
                <a:solidFill>
                  <a:schemeClr val="hlink"/>
                </a:solidFill>
                <a:hlinkClick r:id="rId6"/>
              </a:rPr>
              <a:t>capacitors</a:t>
            </a:r>
            <a:r>
              <a:rPr lang="en-US"/>
              <a:t> and around 5 million hand-</a:t>
            </a:r>
            <a:r>
              <a:rPr lang="en-US" u="sng">
                <a:solidFill>
                  <a:schemeClr val="hlink"/>
                </a:solidFill>
                <a:hlinkClick r:id="rId7"/>
              </a:rPr>
              <a:t>soldered</a:t>
            </a:r>
            <a:r>
              <a:rPr lang="en-US"/>
              <a:t> joints. It weighed 30 </a:t>
            </a:r>
            <a:r>
              <a:rPr lang="en-US" u="sng">
                <a:solidFill>
                  <a:schemeClr val="hlink"/>
                </a:solidFill>
                <a:hlinkClick r:id="rId8"/>
              </a:rPr>
              <a:t>short tons</a:t>
            </a:r>
            <a:r>
              <a:rPr lang="en-US"/>
              <a:t> (27 t), was roughly 8.5 feet (2.6 m) by 3 feet (0.9 m) by 80 feet (26 m), took up 680 square feet (67.6 m²), and consumed 150 </a:t>
            </a:r>
            <a:r>
              <a:rPr lang="en-US" u="sng">
                <a:solidFill>
                  <a:schemeClr val="hlink"/>
                </a:solidFill>
                <a:hlinkClick r:id="rId9"/>
              </a:rPr>
              <a:t>kW</a:t>
            </a:r>
            <a:r>
              <a:rPr lang="en-US"/>
              <a:t> of power. Input was possible from an IBM card reader, while an IBM card punch was used for output.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2:notes"/>
          <p:cNvSpPr txBox="1"/>
          <p:nvPr>
            <p:ph idx="12" type="sldNum"/>
          </p:nvPr>
        </p:nvSpPr>
        <p:spPr>
          <a:xfrm>
            <a:off x="5438775" y="6948488"/>
            <a:ext cx="4160838" cy="3651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1" i="0" lang="en-US" sz="1200" u="none" cap="none" strike="noStrike">
                <a:solidFill>
                  <a:schemeClr val="dk1"/>
                </a:solidFill>
                <a:latin typeface="Arial"/>
                <a:ea typeface="Arial"/>
                <a:cs typeface="Arial"/>
                <a:sym typeface="Arial"/>
              </a:rPr>
              <a:t>‹#›</a:t>
            </a:fld>
            <a:endParaRPr b="1" i="0" sz="1200" u="none" cap="none" strike="noStrike">
              <a:solidFill>
                <a:schemeClr val="dk1"/>
              </a:solidFill>
              <a:latin typeface="Arial"/>
              <a:ea typeface="Arial"/>
              <a:cs typeface="Arial"/>
              <a:sym typeface="Arial"/>
            </a:endParaRPr>
          </a:p>
        </p:txBody>
      </p:sp>
      <p:sp>
        <p:nvSpPr>
          <p:cNvPr id="270" name="Google Shape;2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this idea of creating tools to empower users has a long and storied history, beginning with Grace Hopper’s invention in the early 1950s of the first compiler. What’s inspirational for me is that she conceptualized how improved tools could provide a much wider audience with access to computation.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intervening years, good programming environments for the desktop and web enabled legions of developers to create the content that helped put a PC on every desk, and the goal of my group’s research is to enable an analogous success for ubiquitous computing. Specifically, our interest lies in the move from tools for </a:t>
            </a:r>
            <a:r>
              <a:rPr b="1" lang="en-US"/>
              <a:t>technology experts </a:t>
            </a:r>
            <a:r>
              <a:rPr lang="en-US"/>
              <a:t>toward tools for domain experts, designers.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3:notes"/>
          <p:cNvSpPr txBox="1"/>
          <p:nvPr>
            <p:ph idx="12" type="sldNum"/>
          </p:nvPr>
        </p:nvSpPr>
        <p:spPr>
          <a:xfrm>
            <a:off x="5438775" y="6948488"/>
            <a:ext cx="4160838" cy="3651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1" i="0" lang="en-US" sz="1200" u="none" cap="none" strike="noStrike">
                <a:solidFill>
                  <a:schemeClr val="dk1"/>
                </a:solidFill>
                <a:latin typeface="Arial"/>
                <a:ea typeface="Arial"/>
                <a:cs typeface="Arial"/>
                <a:sym typeface="Arial"/>
              </a:rPr>
              <a:t>‹#›</a:t>
            </a:fld>
            <a:endParaRPr b="1" i="0" sz="1200" u="none" cap="none" strike="noStrike">
              <a:solidFill>
                <a:schemeClr val="dk1"/>
              </a:solidFill>
              <a:latin typeface="Arial"/>
              <a:ea typeface="Arial"/>
              <a:cs typeface="Arial"/>
              <a:sym typeface="Arial"/>
            </a:endParaRPr>
          </a:p>
        </p:txBody>
      </p:sp>
      <p:sp>
        <p:nvSpPr>
          <p:cNvPr id="282" name="Google Shape;28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Licklider and Project MAC lead to … Sutherland’s Sketchpad! Initiated both graphics &amp; HCI in one fell swoop.</a:t>
            </a:r>
            <a:endParaRPr/>
          </a:p>
          <a:p>
            <a:pPr indent="0" lvl="0" marL="0" rtl="0" algn="l">
              <a:spcBef>
                <a:spcPts val="0"/>
              </a:spcBef>
              <a:spcAft>
                <a:spcPts val="0"/>
              </a:spcAft>
              <a:buNone/>
            </a:pPr>
            <a:r>
              <a:rPr lang="en-US"/>
              <a:t>Was also Alan Kay’s advisor.</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Influenced by Bush, @SRI (then part of Stanford)</a:t>
            </a:r>
            <a:endParaRPr/>
          </a:p>
          <a:p>
            <a:pPr indent="0" lvl="0" marL="0" rtl="0" algn="l">
              <a:spcBef>
                <a:spcPts val="0"/>
              </a:spcBef>
              <a:spcAft>
                <a:spcPts val="0"/>
              </a:spcAft>
              <a:buNone/>
            </a:pPr>
            <a:r>
              <a:rPr lang="en-US"/>
              <a:t> - Hypertext</a:t>
            </a:r>
            <a:endParaRPr/>
          </a:p>
          <a:p>
            <a:pPr indent="0" lvl="0" marL="0" rtl="0" algn="l">
              <a:spcBef>
                <a:spcPts val="0"/>
              </a:spcBef>
              <a:spcAft>
                <a:spcPts val="0"/>
              </a:spcAft>
              <a:buNone/>
            </a:pPr>
            <a:r>
              <a:rPr lang="en-US"/>
              <a:t> - Mouse – did informal testing, tried multiple versions</a:t>
            </a:r>
            <a:endParaRPr/>
          </a:p>
          <a:p>
            <a:pPr indent="0" lvl="0" marL="0" rtl="0" algn="l">
              <a:spcBef>
                <a:spcPts val="0"/>
              </a:spcBef>
              <a:spcAft>
                <a:spcPts val="0"/>
              </a:spcAft>
              <a:buNone/>
            </a:pPr>
            <a:r>
              <a:rPr lang="en-US"/>
              <a:t> - Fall Joint Computer Conference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Alan Kay gets his PhD at Utah, working with Ivan Sutherland.</a:t>
            </a:r>
            <a:endParaRPr/>
          </a:p>
          <a:p>
            <a:pPr indent="0" lvl="0" marL="0" rtl="0" algn="l">
              <a:spcBef>
                <a:spcPts val="0"/>
              </a:spcBef>
              <a:spcAft>
                <a:spcPts val="0"/>
              </a:spcAft>
              <a:buNone/>
            </a:pPr>
            <a:r>
              <a:rPr lang="en-US"/>
              <a:t>Spends two years at SAIL, then leaves for newly created PARC, headed by Bob Taylor.</a:t>
            </a:r>
            <a:endParaRPr/>
          </a:p>
          <a:p>
            <a:pPr indent="0" lvl="0" marL="0" rtl="0" algn="l">
              <a:spcBef>
                <a:spcPts val="0"/>
              </a:spcBef>
              <a:spcAft>
                <a:spcPts val="0"/>
              </a:spcAft>
              <a:buNone/>
            </a:pPr>
            <a:r>
              <a:rPr lang="en-US"/>
              <a:t>Prototype of Dynabook</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a smartphone, tablet, computer, laptop, remote control, coffee machine, ticket machine, printer, GPS, e-reader, smart TV, alarm clock, electric toothbrush, watch, radio, bathroom scales, fitness tracker, game console…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sz="1100"/>
              <a:t>Which ones are easy, effortless, and enjoyable to use? </a:t>
            </a:r>
            <a:endParaRPr/>
          </a:p>
          <a:p>
            <a:pPr indent="0" lvl="0" marL="0" marR="0" rtl="0" algn="l">
              <a:lnSpc>
                <a:spcPct val="100000"/>
              </a:lnSpc>
              <a:spcBef>
                <a:spcPts val="0"/>
              </a:spcBef>
              <a:spcAft>
                <a:spcPts val="0"/>
              </a:spcAft>
              <a:buClr>
                <a:schemeClr val="dk1"/>
              </a:buClr>
              <a:buSzPts val="1100"/>
              <a:buFont typeface="Arial"/>
              <a:buNone/>
            </a:pPr>
            <a:r>
              <a:rPr lang="en-US"/>
              <a:t>iPad is a joy to use, where tapping an app and flicking through photos is simple, smooth, and enjoyable. Others, like a ticket machine that does not recognize your credit card after completing a number of steps and then makes you start all over again can be very frustrating.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a smartphone, tablet, computer, laptop, remote control, coffee machine, ticket machine, printer, GPS, e-reader, smart TV, alarm clock, electric toothbrush, watch, radio, bathroom scales, fitness tracker, game console…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sz="1100"/>
              <a:t>Which ones are easy, effortless, and enjoyable to use? </a:t>
            </a:r>
            <a:endParaRPr/>
          </a:p>
          <a:p>
            <a:pPr indent="0" lvl="0" marL="0" marR="0" rtl="0" algn="l">
              <a:lnSpc>
                <a:spcPct val="100000"/>
              </a:lnSpc>
              <a:spcBef>
                <a:spcPts val="0"/>
              </a:spcBef>
              <a:spcAft>
                <a:spcPts val="0"/>
              </a:spcAft>
              <a:buClr>
                <a:schemeClr val="dk1"/>
              </a:buClr>
              <a:buSzPts val="1100"/>
              <a:buFont typeface="Arial"/>
              <a:buNone/>
            </a:pPr>
            <a:r>
              <a:rPr lang="en-US"/>
              <a:t>iPad is a joy to use, where tapping an app and flicking through photos is simple, smooth, and enjoyable. Others, like a ticket machine that does not recognize your credit card after completing a number of steps and then makes you start all over again can be very frustrating.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bg>
      <p:bgPr>
        <a:solidFill>
          <a:schemeClr val="dk1"/>
        </a:solidFill>
      </p:bgPr>
    </p:bg>
    <p:spTree>
      <p:nvGrpSpPr>
        <p:cNvPr id="15" name="Shape 15"/>
        <p:cNvGrpSpPr/>
        <p:nvPr/>
      </p:nvGrpSpPr>
      <p:grpSpPr>
        <a:xfrm>
          <a:off x="0" y="0"/>
          <a:ext cx="0" cy="0"/>
          <a:chOff x="0" y="0"/>
          <a:chExt cx="0" cy="0"/>
        </a:xfrm>
      </p:grpSpPr>
      <p:pic>
        <p:nvPicPr>
          <p:cNvPr id="16" name="Google Shape;16;p34"/>
          <p:cNvPicPr preferRelativeResize="0"/>
          <p:nvPr/>
        </p:nvPicPr>
        <p:blipFill rotWithShape="1">
          <a:blip r:embed="rId2">
            <a:alphaModFix/>
          </a:blip>
          <a:srcRect b="0" l="0" r="0" t="0"/>
          <a:stretch/>
        </p:blipFill>
        <p:spPr>
          <a:xfrm>
            <a:off x="-36717" y="-38383"/>
            <a:ext cx="12265433" cy="6934765"/>
          </a:xfrm>
          <a:prstGeom prst="rect">
            <a:avLst/>
          </a:prstGeom>
          <a:noFill/>
          <a:ln>
            <a:noFill/>
          </a:ln>
        </p:spPr>
      </p:pic>
      <p:pic>
        <p:nvPicPr>
          <p:cNvPr id="17" name="Google Shape;17;p34"/>
          <p:cNvPicPr preferRelativeResize="0"/>
          <p:nvPr/>
        </p:nvPicPr>
        <p:blipFill rotWithShape="1">
          <a:blip r:embed="rId3">
            <a:alphaModFix/>
          </a:blip>
          <a:srcRect b="0" l="0" r="0" t="0"/>
          <a:stretch/>
        </p:blipFill>
        <p:spPr>
          <a:xfrm>
            <a:off x="-48799" y="-48733"/>
            <a:ext cx="12289597" cy="6955465"/>
          </a:xfrm>
          <a:prstGeom prst="rect">
            <a:avLst/>
          </a:prstGeom>
          <a:noFill/>
          <a:ln>
            <a:noFill/>
          </a:ln>
        </p:spPr>
      </p:pic>
      <p:sp>
        <p:nvSpPr>
          <p:cNvPr id="18" name="Google Shape;18;p34"/>
          <p:cNvSpPr txBox="1"/>
          <p:nvPr>
            <p:ph type="title"/>
          </p:nvPr>
        </p:nvSpPr>
        <p:spPr>
          <a:xfrm>
            <a:off x="3777400" y="1900667"/>
            <a:ext cx="4637200" cy="130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8300"/>
              <a:buFont typeface="Calibri"/>
              <a:buNone/>
              <a:defRPr sz="11066"/>
            </a:lvl1pPr>
            <a:lvl2pPr lvl="1" algn="ctr">
              <a:lnSpc>
                <a:spcPct val="100000"/>
              </a:lnSpc>
              <a:spcBef>
                <a:spcPts val="0"/>
              </a:spcBef>
              <a:spcAft>
                <a:spcPts val="0"/>
              </a:spcAft>
              <a:buSzPts val="8300"/>
              <a:buNone/>
              <a:defRPr sz="11066"/>
            </a:lvl2pPr>
            <a:lvl3pPr lvl="2" algn="ctr">
              <a:lnSpc>
                <a:spcPct val="100000"/>
              </a:lnSpc>
              <a:spcBef>
                <a:spcPts val="0"/>
              </a:spcBef>
              <a:spcAft>
                <a:spcPts val="0"/>
              </a:spcAft>
              <a:buSzPts val="8300"/>
              <a:buNone/>
              <a:defRPr sz="11066"/>
            </a:lvl3pPr>
            <a:lvl4pPr lvl="3" algn="ctr">
              <a:lnSpc>
                <a:spcPct val="100000"/>
              </a:lnSpc>
              <a:spcBef>
                <a:spcPts val="0"/>
              </a:spcBef>
              <a:spcAft>
                <a:spcPts val="0"/>
              </a:spcAft>
              <a:buSzPts val="8300"/>
              <a:buNone/>
              <a:defRPr sz="11066"/>
            </a:lvl4pPr>
            <a:lvl5pPr lvl="4" algn="ctr">
              <a:lnSpc>
                <a:spcPct val="100000"/>
              </a:lnSpc>
              <a:spcBef>
                <a:spcPts val="0"/>
              </a:spcBef>
              <a:spcAft>
                <a:spcPts val="0"/>
              </a:spcAft>
              <a:buSzPts val="8300"/>
              <a:buNone/>
              <a:defRPr sz="11066"/>
            </a:lvl5pPr>
            <a:lvl6pPr lvl="5" algn="ctr">
              <a:lnSpc>
                <a:spcPct val="100000"/>
              </a:lnSpc>
              <a:spcBef>
                <a:spcPts val="0"/>
              </a:spcBef>
              <a:spcAft>
                <a:spcPts val="0"/>
              </a:spcAft>
              <a:buSzPts val="8300"/>
              <a:buNone/>
              <a:defRPr sz="11066"/>
            </a:lvl6pPr>
            <a:lvl7pPr lvl="6" algn="ctr">
              <a:lnSpc>
                <a:spcPct val="100000"/>
              </a:lnSpc>
              <a:spcBef>
                <a:spcPts val="0"/>
              </a:spcBef>
              <a:spcAft>
                <a:spcPts val="0"/>
              </a:spcAft>
              <a:buSzPts val="8300"/>
              <a:buNone/>
              <a:defRPr sz="11066"/>
            </a:lvl7pPr>
            <a:lvl8pPr lvl="7" algn="ctr">
              <a:lnSpc>
                <a:spcPct val="100000"/>
              </a:lnSpc>
              <a:spcBef>
                <a:spcPts val="0"/>
              </a:spcBef>
              <a:spcAft>
                <a:spcPts val="0"/>
              </a:spcAft>
              <a:buSzPts val="8300"/>
              <a:buNone/>
              <a:defRPr sz="11066"/>
            </a:lvl8pPr>
            <a:lvl9pPr lvl="8" algn="ctr">
              <a:lnSpc>
                <a:spcPct val="100000"/>
              </a:lnSpc>
              <a:spcBef>
                <a:spcPts val="0"/>
              </a:spcBef>
              <a:spcAft>
                <a:spcPts val="0"/>
              </a:spcAft>
              <a:buSzPts val="8300"/>
              <a:buNone/>
              <a:defRPr sz="11066"/>
            </a:lvl9pPr>
          </a:lstStyle>
          <a:p/>
        </p:txBody>
      </p:sp>
      <p:sp>
        <p:nvSpPr>
          <p:cNvPr id="19" name="Google Shape;19;p34"/>
          <p:cNvSpPr txBox="1"/>
          <p:nvPr>
            <p:ph idx="1" type="subTitle"/>
          </p:nvPr>
        </p:nvSpPr>
        <p:spPr>
          <a:xfrm>
            <a:off x="4127400" y="3509317"/>
            <a:ext cx="3937200" cy="134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700"/>
              <a:buNone/>
              <a:defRPr sz="2267"/>
            </a:lvl1pPr>
            <a:lvl2pPr lvl="1" algn="ctr">
              <a:lnSpc>
                <a:spcPct val="100000"/>
              </a:lnSpc>
              <a:spcBef>
                <a:spcPts val="0"/>
              </a:spcBef>
              <a:spcAft>
                <a:spcPts val="0"/>
              </a:spcAft>
              <a:buClr>
                <a:schemeClr val="dk1"/>
              </a:buClr>
              <a:buSzPts val="1700"/>
              <a:buNone/>
              <a:defRPr sz="2267"/>
            </a:lvl2pPr>
            <a:lvl3pPr lvl="2" algn="ctr">
              <a:lnSpc>
                <a:spcPct val="100000"/>
              </a:lnSpc>
              <a:spcBef>
                <a:spcPts val="0"/>
              </a:spcBef>
              <a:spcAft>
                <a:spcPts val="0"/>
              </a:spcAft>
              <a:buClr>
                <a:schemeClr val="dk1"/>
              </a:buClr>
              <a:buSzPts val="1700"/>
              <a:buNone/>
              <a:defRPr sz="2267"/>
            </a:lvl3pPr>
            <a:lvl4pPr lvl="3" algn="ctr">
              <a:lnSpc>
                <a:spcPct val="100000"/>
              </a:lnSpc>
              <a:spcBef>
                <a:spcPts val="0"/>
              </a:spcBef>
              <a:spcAft>
                <a:spcPts val="0"/>
              </a:spcAft>
              <a:buClr>
                <a:schemeClr val="dk1"/>
              </a:buClr>
              <a:buSzPts val="1700"/>
              <a:buNone/>
              <a:defRPr sz="2267"/>
            </a:lvl4pPr>
            <a:lvl5pPr lvl="4" algn="ctr">
              <a:lnSpc>
                <a:spcPct val="100000"/>
              </a:lnSpc>
              <a:spcBef>
                <a:spcPts val="0"/>
              </a:spcBef>
              <a:spcAft>
                <a:spcPts val="0"/>
              </a:spcAft>
              <a:buClr>
                <a:schemeClr val="dk1"/>
              </a:buClr>
              <a:buSzPts val="1700"/>
              <a:buNone/>
              <a:defRPr sz="2267"/>
            </a:lvl5pPr>
            <a:lvl6pPr lvl="5" algn="ctr">
              <a:lnSpc>
                <a:spcPct val="100000"/>
              </a:lnSpc>
              <a:spcBef>
                <a:spcPts val="0"/>
              </a:spcBef>
              <a:spcAft>
                <a:spcPts val="0"/>
              </a:spcAft>
              <a:buClr>
                <a:schemeClr val="dk1"/>
              </a:buClr>
              <a:buSzPts val="1700"/>
              <a:buNone/>
              <a:defRPr sz="2267"/>
            </a:lvl6pPr>
            <a:lvl7pPr lvl="6" algn="ctr">
              <a:lnSpc>
                <a:spcPct val="100000"/>
              </a:lnSpc>
              <a:spcBef>
                <a:spcPts val="0"/>
              </a:spcBef>
              <a:spcAft>
                <a:spcPts val="0"/>
              </a:spcAft>
              <a:buClr>
                <a:schemeClr val="dk1"/>
              </a:buClr>
              <a:buSzPts val="1700"/>
              <a:buNone/>
              <a:defRPr sz="2267"/>
            </a:lvl7pPr>
            <a:lvl8pPr lvl="7" algn="ctr">
              <a:lnSpc>
                <a:spcPct val="100000"/>
              </a:lnSpc>
              <a:spcBef>
                <a:spcPts val="0"/>
              </a:spcBef>
              <a:spcAft>
                <a:spcPts val="0"/>
              </a:spcAft>
              <a:buClr>
                <a:schemeClr val="dk1"/>
              </a:buClr>
              <a:buSzPts val="1700"/>
              <a:buNone/>
              <a:defRPr sz="2267"/>
            </a:lvl8pPr>
            <a:lvl9pPr lvl="8" algn="ctr">
              <a:lnSpc>
                <a:spcPct val="100000"/>
              </a:lnSpc>
              <a:spcBef>
                <a:spcPts val="0"/>
              </a:spcBef>
              <a:spcAft>
                <a:spcPts val="0"/>
              </a:spcAft>
              <a:buClr>
                <a:schemeClr val="dk1"/>
              </a:buClr>
              <a:buSzPts val="1700"/>
              <a:buNone/>
              <a:defRPr sz="2267"/>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44"/>
          <p:cNvSpPr/>
          <p:nvPr>
            <p:ph idx="2" type="pic"/>
          </p:nvPr>
        </p:nvSpPr>
        <p:spPr>
          <a:xfrm>
            <a:off x="5183188" y="987425"/>
            <a:ext cx="6172200" cy="4873625"/>
          </a:xfrm>
          <a:prstGeom prst="rect">
            <a:avLst/>
          </a:prstGeom>
          <a:noFill/>
          <a:ln>
            <a:noFill/>
          </a:ln>
        </p:spPr>
      </p:sp>
      <p:sp>
        <p:nvSpPr>
          <p:cNvPr id="78" name="Google Shape;78;p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bg>
      <p:bgPr>
        <a:solidFill>
          <a:schemeClr val="dk1"/>
        </a:solidFill>
      </p:bgPr>
    </p:bg>
    <p:spTree>
      <p:nvGrpSpPr>
        <p:cNvPr id="94" name="Shape 94"/>
        <p:cNvGrpSpPr/>
        <p:nvPr/>
      </p:nvGrpSpPr>
      <p:grpSpPr>
        <a:xfrm>
          <a:off x="0" y="0"/>
          <a:ext cx="0" cy="0"/>
          <a:chOff x="0" y="0"/>
          <a:chExt cx="0" cy="0"/>
        </a:xfrm>
      </p:grpSpPr>
      <p:pic>
        <p:nvPicPr>
          <p:cNvPr id="95" name="Google Shape;95;p47"/>
          <p:cNvPicPr preferRelativeResize="0"/>
          <p:nvPr/>
        </p:nvPicPr>
        <p:blipFill rotWithShape="1">
          <a:blip r:embed="rId2">
            <a:alphaModFix/>
          </a:blip>
          <a:srcRect b="0" l="0" r="0" t="0"/>
          <a:stretch/>
        </p:blipFill>
        <p:spPr>
          <a:xfrm>
            <a:off x="-36717" y="-38383"/>
            <a:ext cx="12265433" cy="6934765"/>
          </a:xfrm>
          <a:prstGeom prst="rect">
            <a:avLst/>
          </a:prstGeom>
          <a:noFill/>
          <a:ln>
            <a:noFill/>
          </a:ln>
        </p:spPr>
      </p:pic>
      <p:pic>
        <p:nvPicPr>
          <p:cNvPr id="96" name="Google Shape;96;p47"/>
          <p:cNvPicPr preferRelativeResize="0"/>
          <p:nvPr/>
        </p:nvPicPr>
        <p:blipFill rotWithShape="1">
          <a:blip r:embed="rId3">
            <a:alphaModFix/>
          </a:blip>
          <a:srcRect b="0" l="0" r="0" t="0"/>
          <a:stretch/>
        </p:blipFill>
        <p:spPr>
          <a:xfrm>
            <a:off x="-48799" y="-48733"/>
            <a:ext cx="12289597" cy="6955465"/>
          </a:xfrm>
          <a:prstGeom prst="rect">
            <a:avLst/>
          </a:prstGeom>
          <a:noFill/>
          <a:ln>
            <a:noFill/>
          </a:ln>
        </p:spPr>
      </p:pic>
      <p:sp>
        <p:nvSpPr>
          <p:cNvPr id="97" name="Google Shape;97;p47"/>
          <p:cNvSpPr txBox="1"/>
          <p:nvPr>
            <p:ph type="title"/>
          </p:nvPr>
        </p:nvSpPr>
        <p:spPr>
          <a:xfrm>
            <a:off x="951000" y="2527133"/>
            <a:ext cx="5113200" cy="92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4300"/>
              <a:buFont typeface="Calibri"/>
              <a:buNone/>
              <a:defRPr sz="5733"/>
            </a:lvl1pPr>
            <a:lvl2pPr lvl="1" algn="l">
              <a:lnSpc>
                <a:spcPct val="100000"/>
              </a:lnSpc>
              <a:spcBef>
                <a:spcPts val="0"/>
              </a:spcBef>
              <a:spcAft>
                <a:spcPts val="0"/>
              </a:spcAft>
              <a:buSzPts val="4300"/>
              <a:buNone/>
              <a:defRPr sz="5733"/>
            </a:lvl2pPr>
            <a:lvl3pPr lvl="2" algn="l">
              <a:lnSpc>
                <a:spcPct val="100000"/>
              </a:lnSpc>
              <a:spcBef>
                <a:spcPts val="0"/>
              </a:spcBef>
              <a:spcAft>
                <a:spcPts val="0"/>
              </a:spcAft>
              <a:buSzPts val="4300"/>
              <a:buNone/>
              <a:defRPr sz="5733"/>
            </a:lvl3pPr>
            <a:lvl4pPr lvl="3" algn="l">
              <a:lnSpc>
                <a:spcPct val="100000"/>
              </a:lnSpc>
              <a:spcBef>
                <a:spcPts val="0"/>
              </a:spcBef>
              <a:spcAft>
                <a:spcPts val="0"/>
              </a:spcAft>
              <a:buSzPts val="4300"/>
              <a:buNone/>
              <a:defRPr sz="5733"/>
            </a:lvl4pPr>
            <a:lvl5pPr lvl="4" algn="l">
              <a:lnSpc>
                <a:spcPct val="100000"/>
              </a:lnSpc>
              <a:spcBef>
                <a:spcPts val="0"/>
              </a:spcBef>
              <a:spcAft>
                <a:spcPts val="0"/>
              </a:spcAft>
              <a:buSzPts val="4300"/>
              <a:buNone/>
              <a:defRPr sz="5733"/>
            </a:lvl5pPr>
            <a:lvl6pPr lvl="5" algn="l">
              <a:lnSpc>
                <a:spcPct val="100000"/>
              </a:lnSpc>
              <a:spcBef>
                <a:spcPts val="0"/>
              </a:spcBef>
              <a:spcAft>
                <a:spcPts val="0"/>
              </a:spcAft>
              <a:buSzPts val="4300"/>
              <a:buNone/>
              <a:defRPr sz="5733"/>
            </a:lvl6pPr>
            <a:lvl7pPr lvl="6" algn="l">
              <a:lnSpc>
                <a:spcPct val="100000"/>
              </a:lnSpc>
              <a:spcBef>
                <a:spcPts val="0"/>
              </a:spcBef>
              <a:spcAft>
                <a:spcPts val="0"/>
              </a:spcAft>
              <a:buSzPts val="4300"/>
              <a:buNone/>
              <a:defRPr sz="5733"/>
            </a:lvl7pPr>
            <a:lvl8pPr lvl="7" algn="l">
              <a:lnSpc>
                <a:spcPct val="100000"/>
              </a:lnSpc>
              <a:spcBef>
                <a:spcPts val="0"/>
              </a:spcBef>
              <a:spcAft>
                <a:spcPts val="0"/>
              </a:spcAft>
              <a:buSzPts val="4300"/>
              <a:buNone/>
              <a:defRPr sz="5733"/>
            </a:lvl8pPr>
            <a:lvl9pPr lvl="8" algn="l">
              <a:lnSpc>
                <a:spcPct val="100000"/>
              </a:lnSpc>
              <a:spcBef>
                <a:spcPts val="0"/>
              </a:spcBef>
              <a:spcAft>
                <a:spcPts val="0"/>
              </a:spcAft>
              <a:buSzPts val="4300"/>
              <a:buNone/>
              <a:defRPr sz="5733"/>
            </a:lvl9pPr>
          </a:lstStyle>
          <a:p/>
        </p:txBody>
      </p:sp>
      <p:sp>
        <p:nvSpPr>
          <p:cNvPr id="98" name="Google Shape;98;p47"/>
          <p:cNvSpPr txBox="1"/>
          <p:nvPr>
            <p:ph idx="1" type="subTitle"/>
          </p:nvPr>
        </p:nvSpPr>
        <p:spPr>
          <a:xfrm>
            <a:off x="951000" y="3781400"/>
            <a:ext cx="5113200" cy="164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600"/>
              <a:buNone/>
              <a:defRPr sz="2133"/>
            </a:lvl1pPr>
            <a:lvl2pPr lvl="1" algn="l">
              <a:lnSpc>
                <a:spcPct val="100000"/>
              </a:lnSpc>
              <a:spcBef>
                <a:spcPts val="0"/>
              </a:spcBef>
              <a:spcAft>
                <a:spcPts val="0"/>
              </a:spcAft>
              <a:buClr>
                <a:schemeClr val="dk1"/>
              </a:buClr>
              <a:buSzPts val="1600"/>
              <a:buNone/>
              <a:defRPr sz="2133"/>
            </a:lvl2pPr>
            <a:lvl3pPr lvl="2" algn="l">
              <a:lnSpc>
                <a:spcPct val="100000"/>
              </a:lnSpc>
              <a:spcBef>
                <a:spcPts val="0"/>
              </a:spcBef>
              <a:spcAft>
                <a:spcPts val="0"/>
              </a:spcAft>
              <a:buClr>
                <a:schemeClr val="dk1"/>
              </a:buClr>
              <a:buSzPts val="1600"/>
              <a:buNone/>
              <a:defRPr sz="2133"/>
            </a:lvl3pPr>
            <a:lvl4pPr lvl="3" algn="l">
              <a:lnSpc>
                <a:spcPct val="100000"/>
              </a:lnSpc>
              <a:spcBef>
                <a:spcPts val="0"/>
              </a:spcBef>
              <a:spcAft>
                <a:spcPts val="0"/>
              </a:spcAft>
              <a:buClr>
                <a:schemeClr val="dk1"/>
              </a:buClr>
              <a:buSzPts val="1600"/>
              <a:buNone/>
              <a:defRPr sz="2133"/>
            </a:lvl4pPr>
            <a:lvl5pPr lvl="4" algn="l">
              <a:lnSpc>
                <a:spcPct val="100000"/>
              </a:lnSpc>
              <a:spcBef>
                <a:spcPts val="0"/>
              </a:spcBef>
              <a:spcAft>
                <a:spcPts val="0"/>
              </a:spcAft>
              <a:buClr>
                <a:schemeClr val="dk1"/>
              </a:buClr>
              <a:buSzPts val="1600"/>
              <a:buNone/>
              <a:defRPr sz="2133"/>
            </a:lvl5pPr>
            <a:lvl6pPr lvl="5" algn="l">
              <a:lnSpc>
                <a:spcPct val="100000"/>
              </a:lnSpc>
              <a:spcBef>
                <a:spcPts val="0"/>
              </a:spcBef>
              <a:spcAft>
                <a:spcPts val="0"/>
              </a:spcAft>
              <a:buClr>
                <a:schemeClr val="dk1"/>
              </a:buClr>
              <a:buSzPts val="1600"/>
              <a:buNone/>
              <a:defRPr sz="2133"/>
            </a:lvl6pPr>
            <a:lvl7pPr lvl="6" algn="l">
              <a:lnSpc>
                <a:spcPct val="100000"/>
              </a:lnSpc>
              <a:spcBef>
                <a:spcPts val="0"/>
              </a:spcBef>
              <a:spcAft>
                <a:spcPts val="0"/>
              </a:spcAft>
              <a:buClr>
                <a:schemeClr val="dk1"/>
              </a:buClr>
              <a:buSzPts val="1600"/>
              <a:buNone/>
              <a:defRPr sz="2133"/>
            </a:lvl7pPr>
            <a:lvl8pPr lvl="7" algn="l">
              <a:lnSpc>
                <a:spcPct val="100000"/>
              </a:lnSpc>
              <a:spcBef>
                <a:spcPts val="0"/>
              </a:spcBef>
              <a:spcAft>
                <a:spcPts val="0"/>
              </a:spcAft>
              <a:buClr>
                <a:schemeClr val="dk1"/>
              </a:buClr>
              <a:buSzPts val="1600"/>
              <a:buNone/>
              <a:defRPr sz="2133"/>
            </a:lvl8pPr>
            <a:lvl9pPr lvl="8" algn="l">
              <a:lnSpc>
                <a:spcPct val="100000"/>
              </a:lnSpc>
              <a:spcBef>
                <a:spcPts val="0"/>
              </a:spcBef>
              <a:spcAft>
                <a:spcPts val="0"/>
              </a:spcAft>
              <a:buClr>
                <a:schemeClr val="dk1"/>
              </a:buClr>
              <a:buSzPts val="1600"/>
              <a:buNone/>
              <a:defRPr sz="2133"/>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3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 name="Google Shape;27;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3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90000"/>
              </a:lnSpc>
              <a:spcBef>
                <a:spcPts val="0"/>
              </a:spcBef>
              <a:spcAft>
                <a:spcPts val="0"/>
              </a:spcAft>
              <a:buClr>
                <a:schemeClr val="dk1"/>
              </a:buClr>
              <a:buSzPts val="3700"/>
              <a:buFont typeface="Calibri"/>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2" name="Google Shape;32;p37"/>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90000"/>
              </a:lnSpc>
              <a:spcBef>
                <a:spcPts val="0"/>
              </a:spcBef>
              <a:spcAft>
                <a:spcPts val="0"/>
              </a:spcAft>
              <a:buClr>
                <a:schemeClr val="dk1"/>
              </a:buClr>
              <a:buSzPts val="1900"/>
              <a:buChar char="●"/>
              <a:defRPr sz="1900"/>
            </a:lvl1pPr>
            <a:lvl2pPr indent="-330200" lvl="1" marL="914400" algn="l">
              <a:lnSpc>
                <a:spcPct val="90000"/>
              </a:lnSpc>
              <a:spcBef>
                <a:spcPts val="0"/>
              </a:spcBef>
              <a:spcAft>
                <a:spcPts val="0"/>
              </a:spcAft>
              <a:buClr>
                <a:schemeClr val="dk1"/>
              </a:buClr>
              <a:buSzPts val="1600"/>
              <a:buChar char="○"/>
              <a:defRPr sz="1600"/>
            </a:lvl2pPr>
            <a:lvl3pPr indent="-330200" lvl="2" marL="1371600" algn="l">
              <a:lnSpc>
                <a:spcPct val="90000"/>
              </a:lnSpc>
              <a:spcBef>
                <a:spcPts val="0"/>
              </a:spcBef>
              <a:spcAft>
                <a:spcPts val="0"/>
              </a:spcAft>
              <a:buClr>
                <a:schemeClr val="dk1"/>
              </a:buClr>
              <a:buSzPts val="1600"/>
              <a:buChar char="■"/>
              <a:defRPr sz="1600"/>
            </a:lvl3pPr>
            <a:lvl4pPr indent="-330200" lvl="3" marL="1828800" algn="l">
              <a:lnSpc>
                <a:spcPct val="90000"/>
              </a:lnSpc>
              <a:spcBef>
                <a:spcPts val="0"/>
              </a:spcBef>
              <a:spcAft>
                <a:spcPts val="0"/>
              </a:spcAft>
              <a:buClr>
                <a:schemeClr val="dk1"/>
              </a:buClr>
              <a:buSzPts val="1600"/>
              <a:buChar char="●"/>
              <a:defRPr sz="1600"/>
            </a:lvl4pPr>
            <a:lvl5pPr indent="-330200" lvl="4" marL="2286000" algn="l">
              <a:lnSpc>
                <a:spcPct val="90000"/>
              </a:lnSpc>
              <a:spcBef>
                <a:spcPts val="0"/>
              </a:spcBef>
              <a:spcAft>
                <a:spcPts val="0"/>
              </a:spcAft>
              <a:buClr>
                <a:schemeClr val="dk1"/>
              </a:buClr>
              <a:buSzPts val="1600"/>
              <a:buChar char="○"/>
              <a:defRPr sz="1600"/>
            </a:lvl5pPr>
            <a:lvl6pPr indent="-330200" lvl="5" marL="2743200" algn="l">
              <a:lnSpc>
                <a:spcPct val="90000"/>
              </a:lnSpc>
              <a:spcBef>
                <a:spcPts val="0"/>
              </a:spcBef>
              <a:spcAft>
                <a:spcPts val="0"/>
              </a:spcAft>
              <a:buClr>
                <a:schemeClr val="dk1"/>
              </a:buClr>
              <a:buSzPts val="1600"/>
              <a:buChar char="■"/>
              <a:defRPr sz="1600"/>
            </a:lvl6pPr>
            <a:lvl7pPr indent="-330200" lvl="6" marL="3200400" algn="l">
              <a:lnSpc>
                <a:spcPct val="90000"/>
              </a:lnSpc>
              <a:spcBef>
                <a:spcPts val="0"/>
              </a:spcBef>
              <a:spcAft>
                <a:spcPts val="0"/>
              </a:spcAft>
              <a:buClr>
                <a:schemeClr val="dk1"/>
              </a:buClr>
              <a:buSzPts val="1600"/>
              <a:buChar char="●"/>
              <a:defRPr sz="1600"/>
            </a:lvl7pPr>
            <a:lvl8pPr indent="-330200" lvl="7" marL="3657600" algn="l">
              <a:lnSpc>
                <a:spcPct val="90000"/>
              </a:lnSpc>
              <a:spcBef>
                <a:spcPts val="0"/>
              </a:spcBef>
              <a:spcAft>
                <a:spcPts val="0"/>
              </a:spcAft>
              <a:buClr>
                <a:schemeClr val="dk1"/>
              </a:buClr>
              <a:buSzPts val="1600"/>
              <a:buChar char="○"/>
              <a:defRPr sz="1600"/>
            </a:lvl8pPr>
            <a:lvl9pPr indent="-330200" lvl="8" marL="4114800" algn="l">
              <a:lnSpc>
                <a:spcPct val="90000"/>
              </a:lnSpc>
              <a:spcBef>
                <a:spcPts val="0"/>
              </a:spcBef>
              <a:spcAft>
                <a:spcPts val="0"/>
              </a:spcAft>
              <a:buClr>
                <a:schemeClr val="dk1"/>
              </a:buClr>
              <a:buSzPts val="1600"/>
              <a:buChar char="■"/>
              <a:defRPr sz="1600"/>
            </a:lvl9pPr>
          </a:lstStyle>
          <a:p/>
        </p:txBody>
      </p:sp>
      <p:sp>
        <p:nvSpPr>
          <p:cNvPr id="33" name="Google Shape;33;p37"/>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90000"/>
              </a:lnSpc>
              <a:spcBef>
                <a:spcPts val="0"/>
              </a:spcBef>
              <a:spcAft>
                <a:spcPts val="0"/>
              </a:spcAft>
              <a:buClr>
                <a:schemeClr val="dk1"/>
              </a:buClr>
              <a:buSzPts val="1900"/>
              <a:buChar char="●"/>
              <a:defRPr sz="1900"/>
            </a:lvl1pPr>
            <a:lvl2pPr indent="-330200" lvl="1" marL="914400" algn="l">
              <a:lnSpc>
                <a:spcPct val="90000"/>
              </a:lnSpc>
              <a:spcBef>
                <a:spcPts val="0"/>
              </a:spcBef>
              <a:spcAft>
                <a:spcPts val="0"/>
              </a:spcAft>
              <a:buClr>
                <a:schemeClr val="dk1"/>
              </a:buClr>
              <a:buSzPts val="1600"/>
              <a:buChar char="○"/>
              <a:defRPr sz="1600"/>
            </a:lvl2pPr>
            <a:lvl3pPr indent="-330200" lvl="2" marL="1371600" algn="l">
              <a:lnSpc>
                <a:spcPct val="90000"/>
              </a:lnSpc>
              <a:spcBef>
                <a:spcPts val="0"/>
              </a:spcBef>
              <a:spcAft>
                <a:spcPts val="0"/>
              </a:spcAft>
              <a:buClr>
                <a:schemeClr val="dk1"/>
              </a:buClr>
              <a:buSzPts val="1600"/>
              <a:buChar char="■"/>
              <a:defRPr sz="1600"/>
            </a:lvl3pPr>
            <a:lvl4pPr indent="-330200" lvl="3" marL="1828800" algn="l">
              <a:lnSpc>
                <a:spcPct val="90000"/>
              </a:lnSpc>
              <a:spcBef>
                <a:spcPts val="0"/>
              </a:spcBef>
              <a:spcAft>
                <a:spcPts val="0"/>
              </a:spcAft>
              <a:buClr>
                <a:schemeClr val="dk1"/>
              </a:buClr>
              <a:buSzPts val="1600"/>
              <a:buChar char="●"/>
              <a:defRPr sz="1600"/>
            </a:lvl4pPr>
            <a:lvl5pPr indent="-330200" lvl="4" marL="2286000" algn="l">
              <a:lnSpc>
                <a:spcPct val="90000"/>
              </a:lnSpc>
              <a:spcBef>
                <a:spcPts val="0"/>
              </a:spcBef>
              <a:spcAft>
                <a:spcPts val="0"/>
              </a:spcAft>
              <a:buClr>
                <a:schemeClr val="dk1"/>
              </a:buClr>
              <a:buSzPts val="1600"/>
              <a:buChar char="○"/>
              <a:defRPr sz="1600"/>
            </a:lvl5pPr>
            <a:lvl6pPr indent="-330200" lvl="5" marL="2743200" algn="l">
              <a:lnSpc>
                <a:spcPct val="90000"/>
              </a:lnSpc>
              <a:spcBef>
                <a:spcPts val="0"/>
              </a:spcBef>
              <a:spcAft>
                <a:spcPts val="0"/>
              </a:spcAft>
              <a:buClr>
                <a:schemeClr val="dk1"/>
              </a:buClr>
              <a:buSzPts val="1600"/>
              <a:buChar char="■"/>
              <a:defRPr sz="1600"/>
            </a:lvl6pPr>
            <a:lvl7pPr indent="-330200" lvl="6" marL="3200400" algn="l">
              <a:lnSpc>
                <a:spcPct val="90000"/>
              </a:lnSpc>
              <a:spcBef>
                <a:spcPts val="0"/>
              </a:spcBef>
              <a:spcAft>
                <a:spcPts val="0"/>
              </a:spcAft>
              <a:buClr>
                <a:schemeClr val="dk1"/>
              </a:buClr>
              <a:buSzPts val="1600"/>
              <a:buChar char="●"/>
              <a:defRPr sz="1600"/>
            </a:lvl7pPr>
            <a:lvl8pPr indent="-330200" lvl="7" marL="3657600" algn="l">
              <a:lnSpc>
                <a:spcPct val="90000"/>
              </a:lnSpc>
              <a:spcBef>
                <a:spcPts val="0"/>
              </a:spcBef>
              <a:spcAft>
                <a:spcPts val="0"/>
              </a:spcAft>
              <a:buClr>
                <a:schemeClr val="dk1"/>
              </a:buClr>
              <a:buSzPts val="1600"/>
              <a:buChar char="○"/>
              <a:defRPr sz="1600"/>
            </a:lvl8pPr>
            <a:lvl9pPr indent="-330200" lvl="8" marL="4114800" algn="l">
              <a:lnSpc>
                <a:spcPct val="90000"/>
              </a:lnSpc>
              <a:spcBef>
                <a:spcPts val="0"/>
              </a:spcBef>
              <a:spcAft>
                <a:spcPts val="0"/>
              </a:spcAft>
              <a:buClr>
                <a:schemeClr val="dk1"/>
              </a:buClr>
              <a:buSzPts val="1600"/>
              <a:buChar char="■"/>
              <a:defRPr sz="1600"/>
            </a:lvl9pPr>
          </a:lstStyle>
          <a:p/>
        </p:txBody>
      </p:sp>
      <p:sp>
        <p:nvSpPr>
          <p:cNvPr id="34" name="Google Shape;34;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3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4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4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4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ovia@cse.uiu.ac.b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hyperlink" Target="https://www.smarthome.com/collections/google-nes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smarthome.com/collections/google-nest" TargetMode="External"/><Relationship Id="rId4" Type="http://schemas.openxmlformats.org/officeDocument/2006/relationships/image" Target="../media/image2.jpg"/><Relationship Id="rId5" Type="http://schemas.openxmlformats.org/officeDocument/2006/relationships/image" Target="../media/image16.jpg"/><Relationship Id="rId6"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4.jpg"/><Relationship Id="rId4" Type="http://schemas.openxmlformats.org/officeDocument/2006/relationships/image" Target="../media/image25.jpg"/><Relationship Id="rId5"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7.jp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0.png"/><Relationship Id="rId7"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hyperlink" Target="https://join.slack.com/t/hcidfall23seca/signup?x=x-p5920214691719-5947387357601-5937202232740" TargetMode="External"/><Relationship Id="rId5" Type="http://schemas.openxmlformats.org/officeDocument/2006/relationships/hyperlink" Target="https://join.slack.com/t/hcidfall23secb/signup?x=x-p5928121481862-5934764489666-593184182270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
          <p:cNvSpPr txBox="1"/>
          <p:nvPr>
            <p:ph type="title"/>
          </p:nvPr>
        </p:nvSpPr>
        <p:spPr>
          <a:xfrm>
            <a:off x="170658" y="2200952"/>
            <a:ext cx="11850657"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6667">
                <a:solidFill>
                  <a:schemeClr val="lt1"/>
                </a:solidFill>
              </a:rPr>
              <a:t>HUMAN-COMPUTER INTERACTION</a:t>
            </a:r>
            <a:endParaRPr sz="6667">
              <a:solidFill>
                <a:schemeClr val="lt1"/>
              </a:solidFill>
            </a:endParaRPr>
          </a:p>
        </p:txBody>
      </p:sp>
      <p:cxnSp>
        <p:nvCxnSpPr>
          <p:cNvPr id="104" name="Google Shape;104;p1"/>
          <p:cNvCxnSpPr/>
          <p:nvPr/>
        </p:nvCxnSpPr>
        <p:spPr>
          <a:xfrm>
            <a:off x="4271208" y="4005048"/>
            <a:ext cx="3649600" cy="0"/>
          </a:xfrm>
          <a:prstGeom prst="straightConnector1">
            <a:avLst/>
          </a:prstGeom>
          <a:noFill/>
          <a:ln cap="flat" cmpd="sng" w="9525">
            <a:solidFill>
              <a:schemeClr val="dk2"/>
            </a:solidFill>
            <a:prstDash val="solid"/>
            <a:round/>
            <a:headEnd len="sm" w="sm" type="none"/>
            <a:tailEnd len="sm" w="sm" type="none"/>
          </a:ln>
        </p:spPr>
      </p:cxnSp>
      <p:sp>
        <p:nvSpPr>
          <p:cNvPr id="105" name="Google Shape;105;p1"/>
          <p:cNvSpPr txBox="1"/>
          <p:nvPr>
            <p:ph type="title"/>
          </p:nvPr>
        </p:nvSpPr>
        <p:spPr>
          <a:xfrm>
            <a:off x="942787" y="379619"/>
            <a:ext cx="10306400"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3333">
                <a:solidFill>
                  <a:schemeClr val="lt1"/>
                </a:solidFill>
              </a:rPr>
              <a:t>CSE 4451</a:t>
            </a:r>
            <a:endParaRPr sz="3333">
              <a:solidFill>
                <a:schemeClr val="lt1"/>
              </a:solidFill>
            </a:endParaRPr>
          </a:p>
        </p:txBody>
      </p:sp>
      <p:sp>
        <p:nvSpPr>
          <p:cNvPr id="106" name="Google Shape;106;p1"/>
          <p:cNvSpPr txBox="1"/>
          <p:nvPr>
            <p:ph type="title"/>
          </p:nvPr>
        </p:nvSpPr>
        <p:spPr>
          <a:xfrm>
            <a:off x="942787" y="4739185"/>
            <a:ext cx="10306400"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4000">
                <a:solidFill>
                  <a:schemeClr val="lt1"/>
                </a:solidFill>
              </a:rPr>
              <a:t>Novia Nurain</a:t>
            </a:r>
            <a:br>
              <a:rPr lang="en-US" sz="3333"/>
            </a:br>
            <a:r>
              <a:rPr lang="en-US" sz="3333">
                <a:solidFill>
                  <a:schemeClr val="lt1"/>
                </a:solidFill>
              </a:rPr>
              <a:t>email: </a:t>
            </a:r>
            <a:r>
              <a:rPr lang="en-US" sz="3333" u="sng">
                <a:solidFill>
                  <a:schemeClr val="hlink"/>
                </a:solidFill>
                <a:hlinkClick r:id="rId3"/>
              </a:rPr>
              <a:t>novia@cse.uiu.ac.bd</a:t>
            </a:r>
            <a:br>
              <a:rPr lang="en-US" sz="3333"/>
            </a:br>
            <a:endParaRPr sz="3333"/>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txBox="1"/>
          <p:nvPr>
            <p:ph type="title"/>
          </p:nvPr>
        </p:nvSpPr>
        <p:spPr>
          <a:xfrm>
            <a:off x="625157" y="898629"/>
            <a:ext cx="3108643"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2400"/>
              <a:buFont typeface="Calibri"/>
              <a:buNone/>
            </a:pPr>
            <a:r>
              <a:rPr b="1" lang="en-US" sz="3200"/>
              <a:t>VR Headsets </a:t>
            </a:r>
            <a:endParaRPr sz="3200"/>
          </a:p>
        </p:txBody>
      </p:sp>
      <p:pic>
        <p:nvPicPr>
          <p:cNvPr id="174" name="Google Shape;174;p10"/>
          <p:cNvPicPr preferRelativeResize="0"/>
          <p:nvPr/>
        </p:nvPicPr>
        <p:blipFill rotWithShape="1">
          <a:blip r:embed="rId3">
            <a:alphaModFix/>
          </a:blip>
          <a:srcRect b="0" l="0" r="0" t="0"/>
          <a:stretch/>
        </p:blipFill>
        <p:spPr>
          <a:xfrm>
            <a:off x="7621352" y="0"/>
            <a:ext cx="4570644" cy="6857998"/>
          </a:xfrm>
          <a:prstGeom prst="rect">
            <a:avLst/>
          </a:prstGeom>
          <a:noFill/>
          <a:ln>
            <a:noFill/>
          </a:ln>
        </p:spPr>
      </p:pic>
      <p:pic>
        <p:nvPicPr>
          <p:cNvPr id="175" name="Google Shape;175;p10"/>
          <p:cNvPicPr preferRelativeResize="0"/>
          <p:nvPr/>
        </p:nvPicPr>
        <p:blipFill rotWithShape="1">
          <a:blip r:embed="rId4">
            <a:alphaModFix/>
          </a:blip>
          <a:srcRect b="0" l="0" r="0" t="0"/>
          <a:stretch/>
        </p:blipFill>
        <p:spPr>
          <a:xfrm>
            <a:off x="1394725" y="2704450"/>
            <a:ext cx="6226627" cy="4153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2800"/>
              <a:buFont typeface="Arial"/>
              <a:buNone/>
            </a:pPr>
            <a:r>
              <a:t/>
            </a:r>
            <a:endParaRPr/>
          </a:p>
        </p:txBody>
      </p:sp>
      <p:sp>
        <p:nvSpPr>
          <p:cNvPr id="181" name="Google Shape;181;p11"/>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400"/>
              <a:buNone/>
            </a:pPr>
            <a:r>
              <a:t/>
            </a:r>
            <a:endParaRPr/>
          </a:p>
        </p:txBody>
      </p:sp>
      <p:sp>
        <p:nvSpPr>
          <p:cNvPr id="182" name="Google Shape;182;p11"/>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400"/>
              <a:buNone/>
            </a:pPr>
            <a:r>
              <a:t/>
            </a:r>
            <a:endParaRPr/>
          </a:p>
        </p:txBody>
      </p:sp>
      <p:pic>
        <p:nvPicPr>
          <p:cNvPr descr="A picture containing person, indoor&#10;&#10;Description automatically generated" id="183" name="Google Shape;183;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4" name="Google Shape;184;p11"/>
          <p:cNvSpPr txBox="1"/>
          <p:nvPr/>
        </p:nvSpPr>
        <p:spPr>
          <a:xfrm>
            <a:off x="618801" y="796567"/>
            <a:ext cx="3934151"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Arial"/>
                <a:ea typeface="Arial"/>
                <a:cs typeface="Arial"/>
                <a:sym typeface="Arial"/>
              </a:rPr>
              <a:t>Siren Diabetic Sock and Foot Monitoring System</a:t>
            </a:r>
            <a:endParaRPr b="0" i="0" sz="2400" u="none" cap="none" strike="noStrike">
              <a:solidFill>
                <a:schemeClr val="dk1"/>
              </a:solidFill>
              <a:latin typeface="Calibri"/>
              <a:ea typeface="Calibri"/>
              <a:cs typeface="Calibri"/>
              <a:sym typeface="Calibri"/>
            </a:endParaRPr>
          </a:p>
        </p:txBody>
      </p:sp>
      <p:sp>
        <p:nvSpPr>
          <p:cNvPr id="185" name="Google Shape;185;p11"/>
          <p:cNvSpPr/>
          <p:nvPr/>
        </p:nvSpPr>
        <p:spPr>
          <a:xfrm>
            <a:off x="632177" y="5879550"/>
            <a:ext cx="10927647" cy="615499"/>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Image source: TechCrunch (2020)</a:t>
            </a:r>
            <a:r>
              <a:rPr b="0" i="1" lang="en-US" sz="16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Retrieved from</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https://techcrunch.com/2020/05/27/siren-raises-11-8m-for-its-limb-saving-smart-socks/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2800"/>
              <a:buFont typeface="Arial"/>
              <a:buNone/>
            </a:pPr>
            <a:r>
              <a:t/>
            </a:r>
            <a:endParaRPr/>
          </a:p>
        </p:txBody>
      </p:sp>
      <p:sp>
        <p:nvSpPr>
          <p:cNvPr id="191" name="Google Shape;191;p12"/>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400"/>
              <a:buNone/>
            </a:pPr>
            <a:r>
              <a:t/>
            </a:r>
            <a:endParaRPr/>
          </a:p>
        </p:txBody>
      </p:sp>
      <p:sp>
        <p:nvSpPr>
          <p:cNvPr id="192" name="Google Shape;192;p12"/>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400"/>
              <a:buNone/>
            </a:pPr>
            <a:r>
              <a:t/>
            </a:r>
            <a:endParaRPr/>
          </a:p>
        </p:txBody>
      </p:sp>
      <p:pic>
        <p:nvPicPr>
          <p:cNvPr descr="A picture containing text, person, orange, hand&#10;&#10;Description automatically generated" id="193" name="Google Shape;193;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4" name="Google Shape;194;p12"/>
          <p:cNvSpPr txBox="1"/>
          <p:nvPr/>
        </p:nvSpPr>
        <p:spPr>
          <a:xfrm>
            <a:off x="831200" y="4644417"/>
            <a:ext cx="53332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Arial"/>
                <a:ea typeface="Arial"/>
                <a:cs typeface="Arial"/>
                <a:sym typeface="Arial"/>
              </a:rPr>
              <a:t>The Nest Thermostat</a:t>
            </a:r>
            <a:endParaRPr b="1" i="0" sz="3200" u="sng" cap="none" strike="noStrike">
              <a:solidFill>
                <a:schemeClr val="dk1"/>
              </a:solidFill>
              <a:latin typeface="Arial"/>
              <a:ea typeface="Arial"/>
              <a:cs typeface="Arial"/>
              <a:sym typeface="Arial"/>
              <a:hlinkClick r:id="rId4">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sp>
        <p:nvSpPr>
          <p:cNvPr id="195" name="Google Shape;195;p12"/>
          <p:cNvSpPr/>
          <p:nvPr/>
        </p:nvSpPr>
        <p:spPr>
          <a:xfrm>
            <a:off x="632177" y="5879550"/>
            <a:ext cx="10927647" cy="615499"/>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F7F7F"/>
                </a:solidFill>
                <a:latin typeface="Arial"/>
                <a:ea typeface="Arial"/>
                <a:cs typeface="Arial"/>
                <a:sym typeface="Arial"/>
              </a:rPr>
              <a:t>Image source: HelloTech (2020)</a:t>
            </a:r>
            <a:r>
              <a:rPr b="0" i="1" lang="en-US" sz="1600" u="none" cap="none" strike="noStrike">
                <a:solidFill>
                  <a:srgbClr val="7F7F7F"/>
                </a:solidFill>
                <a:latin typeface="Arial"/>
                <a:ea typeface="Arial"/>
                <a:cs typeface="Arial"/>
                <a:sym typeface="Arial"/>
              </a:rPr>
              <a:t>. </a:t>
            </a:r>
            <a:r>
              <a:rPr b="0" i="0" lang="en-US" sz="1600" u="none" cap="none" strike="noStrike">
                <a:solidFill>
                  <a:srgbClr val="7F7F7F"/>
                </a:solidFill>
                <a:latin typeface="Arial"/>
                <a:ea typeface="Arial"/>
                <a:cs typeface="Arial"/>
                <a:sym typeface="Arial"/>
              </a:rPr>
              <a:t>Retrieved from https://www.hellotech.com/blog/google-nest-hvac-alerts-home-report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nvSpPr>
        <p:spPr>
          <a:xfrm>
            <a:off x="831200" y="4644417"/>
            <a:ext cx="53331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Camera Doorbells</a:t>
            </a:r>
            <a:endParaRPr b="1" i="0" sz="3200" u="sng" cap="none" strike="noStrike">
              <a:solidFill>
                <a:schemeClr val="dk1"/>
              </a:solidFill>
              <a:latin typeface="Arial"/>
              <a:ea typeface="Arial"/>
              <a:cs typeface="Arial"/>
              <a:sym typeface="Arial"/>
              <a:hlinkClick r:id="rId3">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201" name="Google Shape;201;p13"/>
          <p:cNvPicPr preferRelativeResize="0"/>
          <p:nvPr/>
        </p:nvPicPr>
        <p:blipFill rotWithShape="1">
          <a:blip r:embed="rId4">
            <a:alphaModFix/>
          </a:blip>
          <a:srcRect b="0" l="0" r="0" t="0"/>
          <a:stretch/>
        </p:blipFill>
        <p:spPr>
          <a:xfrm>
            <a:off x="1005800" y="103650"/>
            <a:ext cx="4902323" cy="3270160"/>
          </a:xfrm>
          <a:prstGeom prst="rect">
            <a:avLst/>
          </a:prstGeom>
          <a:noFill/>
          <a:ln>
            <a:noFill/>
          </a:ln>
        </p:spPr>
      </p:pic>
      <p:pic>
        <p:nvPicPr>
          <p:cNvPr id="202" name="Google Shape;202;p13"/>
          <p:cNvPicPr preferRelativeResize="0"/>
          <p:nvPr/>
        </p:nvPicPr>
        <p:blipFill rotWithShape="1">
          <a:blip r:embed="rId5">
            <a:alphaModFix/>
          </a:blip>
          <a:srcRect b="0" l="0" r="0" t="0"/>
          <a:stretch/>
        </p:blipFill>
        <p:spPr>
          <a:xfrm>
            <a:off x="6143412" y="105100"/>
            <a:ext cx="4897964" cy="3267249"/>
          </a:xfrm>
          <a:prstGeom prst="rect">
            <a:avLst/>
          </a:prstGeom>
          <a:noFill/>
          <a:ln>
            <a:noFill/>
          </a:ln>
        </p:spPr>
      </p:pic>
      <p:pic>
        <p:nvPicPr>
          <p:cNvPr id="203" name="Google Shape;203;p13"/>
          <p:cNvPicPr preferRelativeResize="0"/>
          <p:nvPr/>
        </p:nvPicPr>
        <p:blipFill rotWithShape="1">
          <a:blip r:embed="rId6">
            <a:alphaModFix/>
          </a:blip>
          <a:srcRect b="0" l="0" r="0" t="0"/>
          <a:stretch/>
        </p:blipFill>
        <p:spPr>
          <a:xfrm>
            <a:off x="6141225" y="3590750"/>
            <a:ext cx="4902323" cy="326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Clr>
                <a:schemeClr val="dk1"/>
              </a:buClr>
              <a:buSzPts val="2400"/>
              <a:buFont typeface="Calibri"/>
              <a:buNone/>
            </a:pPr>
            <a:r>
              <a:rPr b="1" lang="en-US" sz="3200"/>
              <a:t>What is Human-Computer Interaction?</a:t>
            </a:r>
            <a:endParaRPr b="1" sz="3200"/>
          </a:p>
        </p:txBody>
      </p:sp>
      <p:sp>
        <p:nvSpPr>
          <p:cNvPr id="209" name="Google Shape;209;p14"/>
          <p:cNvSpPr/>
          <p:nvPr/>
        </p:nvSpPr>
        <p:spPr>
          <a:xfrm>
            <a:off x="632177" y="5879550"/>
            <a:ext cx="10927647" cy="615499"/>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F7F7F"/>
                </a:solidFill>
                <a:latin typeface="Arial"/>
                <a:ea typeface="Arial"/>
                <a:cs typeface="Arial"/>
                <a:sym typeface="Arial"/>
              </a:rPr>
              <a:t>Image source: Lanc Zdenek (2015). HCI Basics. Retrieved from: http://www.slideshare.net/ZdenekLanc/hci-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F7F7F"/>
                </a:solidFill>
                <a:latin typeface="Arial"/>
                <a:ea typeface="Arial"/>
                <a:cs typeface="Arial"/>
                <a:sym typeface="Arial"/>
              </a:rPr>
              <a:t>basics?qid=058866e6-c87a-47fa-b57c-093ced4006af&amp;v=&amp;b=&amp;from_search=20 </a:t>
            </a:r>
            <a:endParaRPr b="0" i="0" sz="2400" u="none" cap="none" strike="noStrike">
              <a:solidFill>
                <a:schemeClr val="dk1"/>
              </a:solidFill>
              <a:latin typeface="Calibri"/>
              <a:ea typeface="Calibri"/>
              <a:cs typeface="Calibri"/>
              <a:sym typeface="Calibri"/>
            </a:endParaRPr>
          </a:p>
        </p:txBody>
      </p:sp>
      <p:pic>
        <p:nvPicPr>
          <p:cNvPr descr="Diagram&#10;&#10;Description automatically generated" id="210" name="Google Shape;210;p14"/>
          <p:cNvPicPr preferRelativeResize="0"/>
          <p:nvPr/>
        </p:nvPicPr>
        <p:blipFill rotWithShape="1">
          <a:blip r:embed="rId3">
            <a:alphaModFix/>
          </a:blip>
          <a:srcRect b="0" l="0" r="0" t="0"/>
          <a:stretch/>
        </p:blipFill>
        <p:spPr>
          <a:xfrm>
            <a:off x="3017888" y="1711471"/>
            <a:ext cx="6156221" cy="381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Diagram&#10;&#10;Description automatically generated" id="215" name="Google Shape;215;p15"/>
          <p:cNvPicPr preferRelativeResize="0"/>
          <p:nvPr/>
        </p:nvPicPr>
        <p:blipFill rotWithShape="1">
          <a:blip r:embed="rId3">
            <a:alphaModFix/>
          </a:blip>
          <a:srcRect b="0" l="0" r="0" t="0"/>
          <a:stretch/>
        </p:blipFill>
        <p:spPr>
          <a:xfrm>
            <a:off x="3017888" y="1711471"/>
            <a:ext cx="6156221" cy="3813475"/>
          </a:xfrm>
          <a:prstGeom prst="rect">
            <a:avLst/>
          </a:prstGeom>
          <a:noFill/>
          <a:ln>
            <a:noFill/>
          </a:ln>
        </p:spPr>
      </p:pic>
      <p:sp>
        <p:nvSpPr>
          <p:cNvPr id="216" name="Google Shape;216;p1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2400"/>
              <a:buFont typeface="Calibri"/>
              <a:buNone/>
            </a:pPr>
            <a:r>
              <a:rPr b="1" lang="en-US" sz="3200"/>
              <a:t>The multidisciplinary field of HCI</a:t>
            </a:r>
            <a:endParaRPr/>
          </a:p>
        </p:txBody>
      </p:sp>
      <p:sp>
        <p:nvSpPr>
          <p:cNvPr id="217" name="Google Shape;217;p15"/>
          <p:cNvSpPr txBox="1"/>
          <p:nvPr/>
        </p:nvSpPr>
        <p:spPr>
          <a:xfrm>
            <a:off x="2226969" y="2529822"/>
            <a:ext cx="1599156" cy="1395456"/>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00"/>
                </a:highlight>
                <a:latin typeface="Arial"/>
                <a:ea typeface="Arial"/>
                <a:cs typeface="Arial"/>
                <a:sym typeface="Arial"/>
              </a:rPr>
              <a:t>Psychology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highlight>
                <a:srgbClr val="00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00"/>
                </a:highlight>
                <a:latin typeface="Arial"/>
                <a:ea typeface="Arial"/>
                <a:cs typeface="Arial"/>
                <a:sym typeface="Arial"/>
              </a:rPr>
              <a:t>Sociology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highlight>
                <a:srgbClr val="00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00"/>
                </a:highlight>
                <a:latin typeface="Arial"/>
                <a:ea typeface="Arial"/>
                <a:cs typeface="Arial"/>
                <a:sym typeface="Arial"/>
              </a:rPr>
              <a:t>Ethnography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18" name="Google Shape;218;p15"/>
          <p:cNvSpPr txBox="1"/>
          <p:nvPr/>
        </p:nvSpPr>
        <p:spPr>
          <a:xfrm>
            <a:off x="8450289" y="2606977"/>
            <a:ext cx="2169825" cy="1046579"/>
          </a:xfrm>
          <a:prstGeom prst="rect">
            <a:avLst/>
          </a:prstGeom>
          <a:noFill/>
          <a:ln>
            <a:noFill/>
          </a:ln>
        </p:spPr>
        <p:txBody>
          <a:bodyPr anchorCtr="0" anchor="t" bIns="60925" lIns="121900" spcFirstLastPara="1" rIns="121900" wrap="square" tIns="60925">
            <a:spAutoFit/>
          </a:bodyPr>
          <a:lstStyle/>
          <a:p>
            <a:pPr indent="0" lvl="0" marL="0" marR="0" rtl="0" algn="r">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FF"/>
                </a:highlight>
                <a:latin typeface="Arial"/>
                <a:ea typeface="Arial"/>
                <a:cs typeface="Arial"/>
                <a:sym typeface="Arial"/>
              </a:rPr>
              <a:t>Engineering</a:t>
            </a:r>
            <a:endParaRPr b="0" i="0" sz="24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400"/>
              <a:buFont typeface="Arial"/>
              <a:buNone/>
            </a:pPr>
            <a:r>
              <a:t/>
            </a:r>
            <a:endParaRPr b="0" i="0" sz="400" u="none" cap="none" strike="noStrike">
              <a:solidFill>
                <a:srgbClr val="000000"/>
              </a:solidFill>
              <a:highlight>
                <a:srgbClr val="00FFFF"/>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FF"/>
                </a:highlight>
                <a:latin typeface="Arial"/>
                <a:ea typeface="Arial"/>
                <a:cs typeface="Arial"/>
                <a:sym typeface="Arial"/>
              </a:rPr>
              <a:t>Computer science</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19" name="Google Shape;219;p15"/>
          <p:cNvSpPr txBox="1"/>
          <p:nvPr/>
        </p:nvSpPr>
        <p:spPr>
          <a:xfrm>
            <a:off x="5763634" y="5776357"/>
            <a:ext cx="1148177" cy="697701"/>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EEBC2D"/>
                </a:solidFill>
                <a:highlight>
                  <a:srgbClr val="EEBC2D"/>
                </a:highlight>
                <a:latin typeface="Arial"/>
                <a:ea typeface="Arial"/>
                <a:cs typeface="Arial"/>
                <a:sym typeface="Arial"/>
              </a:rPr>
              <a:t>-</a:t>
            </a:r>
            <a:r>
              <a:rPr b="0" i="0" lang="en-US" sz="1867" u="none" cap="none" strike="noStrike">
                <a:solidFill>
                  <a:srgbClr val="000000"/>
                </a:solidFill>
                <a:highlight>
                  <a:srgbClr val="EEBC2D"/>
                </a:highlight>
                <a:latin typeface="Arial"/>
                <a:ea typeface="Arial"/>
                <a:cs typeface="Arial"/>
                <a:sym typeface="Arial"/>
              </a:rPr>
              <a:t>Design</a:t>
            </a:r>
            <a:r>
              <a:rPr b="0" i="0" lang="en-US" sz="1867" u="none" cap="none" strike="noStrike">
                <a:solidFill>
                  <a:srgbClr val="EEBC2D"/>
                </a:solidFill>
                <a:highlight>
                  <a:srgbClr val="EEBC2D"/>
                </a:highlight>
                <a:latin typeface="Arial"/>
                <a:ea typeface="Arial"/>
                <a:cs typeface="Arial"/>
                <a:sym typeface="Arial"/>
              </a:rPr>
              <a:t>-</a:t>
            </a:r>
            <a:endParaRPr b="0" i="0" sz="1867" u="none" cap="none" strike="noStrike">
              <a:solidFill>
                <a:srgbClr val="000000"/>
              </a:solidFill>
              <a:highlight>
                <a:srgbClr val="EEBC2D"/>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descr="Diagram&#10;&#10;Description automatically generated" id="224" name="Google Shape;224;p16"/>
          <p:cNvPicPr preferRelativeResize="0"/>
          <p:nvPr/>
        </p:nvPicPr>
        <p:blipFill rotWithShape="1">
          <a:blip r:embed="rId3">
            <a:alphaModFix/>
          </a:blip>
          <a:srcRect b="0" l="0" r="0" t="0"/>
          <a:stretch/>
        </p:blipFill>
        <p:spPr>
          <a:xfrm>
            <a:off x="3017888" y="1711471"/>
            <a:ext cx="6156221" cy="3813475"/>
          </a:xfrm>
          <a:prstGeom prst="rect">
            <a:avLst/>
          </a:prstGeom>
          <a:noFill/>
          <a:ln>
            <a:noFill/>
          </a:ln>
        </p:spPr>
      </p:pic>
      <p:sp>
        <p:nvSpPr>
          <p:cNvPr id="225" name="Google Shape;225;p1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2400"/>
              <a:buFont typeface="Calibri"/>
              <a:buNone/>
            </a:pPr>
            <a:r>
              <a:rPr b="1" lang="en-US" sz="3200"/>
              <a:t>The multidisciplinary field of HCI</a:t>
            </a:r>
            <a:endParaRPr/>
          </a:p>
        </p:txBody>
      </p:sp>
      <p:sp>
        <p:nvSpPr>
          <p:cNvPr id="226" name="Google Shape;226;p16"/>
          <p:cNvSpPr txBox="1"/>
          <p:nvPr/>
        </p:nvSpPr>
        <p:spPr>
          <a:xfrm>
            <a:off x="5763634" y="5776357"/>
            <a:ext cx="1148177" cy="697701"/>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EEBC2D"/>
                </a:solidFill>
                <a:highlight>
                  <a:srgbClr val="EEBC2D"/>
                </a:highlight>
                <a:latin typeface="Arial"/>
                <a:ea typeface="Arial"/>
                <a:cs typeface="Arial"/>
                <a:sym typeface="Arial"/>
              </a:rPr>
              <a:t>-</a:t>
            </a:r>
            <a:r>
              <a:rPr b="0" i="0" lang="en-US" sz="1867" u="none" cap="none" strike="noStrike">
                <a:solidFill>
                  <a:srgbClr val="000000"/>
                </a:solidFill>
                <a:highlight>
                  <a:srgbClr val="EEBC2D"/>
                </a:highlight>
                <a:latin typeface="Arial"/>
                <a:ea typeface="Arial"/>
                <a:cs typeface="Arial"/>
                <a:sym typeface="Arial"/>
              </a:rPr>
              <a:t>Design</a:t>
            </a:r>
            <a:r>
              <a:rPr b="0" i="0" lang="en-US" sz="1867" u="none" cap="none" strike="noStrike">
                <a:solidFill>
                  <a:srgbClr val="EEBC2D"/>
                </a:solidFill>
                <a:highlight>
                  <a:srgbClr val="EEBC2D"/>
                </a:highlight>
                <a:latin typeface="Arial"/>
                <a:ea typeface="Arial"/>
                <a:cs typeface="Arial"/>
                <a:sym typeface="Arial"/>
              </a:rPr>
              <a:t>-</a:t>
            </a:r>
            <a:endParaRPr b="0" i="0" sz="1867" u="none" cap="none" strike="noStrike">
              <a:solidFill>
                <a:srgbClr val="000000"/>
              </a:solidFill>
              <a:highlight>
                <a:srgbClr val="EEBC2D"/>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7" name="Google Shape;227;p16"/>
          <p:cNvSpPr txBox="1"/>
          <p:nvPr/>
        </p:nvSpPr>
        <p:spPr>
          <a:xfrm>
            <a:off x="5812791" y="3263566"/>
            <a:ext cx="1049860" cy="779711"/>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highlight>
                  <a:srgbClr val="FFFF00"/>
                </a:highlight>
                <a:latin typeface="Arial"/>
                <a:ea typeface="Arial"/>
                <a:cs typeface="Arial"/>
                <a:sym typeface="Arial"/>
              </a:rPr>
              <a:t> HCI</a:t>
            </a:r>
            <a:r>
              <a:rPr b="1" i="0" lang="en-US" sz="2400" u="none" cap="none" strike="noStrike">
                <a:solidFill>
                  <a:srgbClr val="FFFF00"/>
                </a:solidFill>
                <a:highlight>
                  <a:srgbClr val="FFFF00"/>
                </a:highlight>
                <a:latin typeface="Arial"/>
                <a:ea typeface="Arial"/>
                <a:cs typeface="Arial"/>
                <a:sym typeface="Arial"/>
              </a:rPr>
              <a:t>-</a:t>
            </a:r>
            <a:r>
              <a:rPr b="1" i="0" lang="en-US" sz="2400" u="none" cap="none" strike="noStrike">
                <a:solidFill>
                  <a:srgbClr val="000000"/>
                </a:solidFill>
                <a:highlight>
                  <a:srgbClr val="FFFF00"/>
                </a:highlight>
                <a:latin typeface="Arial"/>
                <a:ea typeface="Arial"/>
                <a:cs typeface="Arial"/>
                <a:sym typeface="Arial"/>
              </a:rPr>
              <a:t> </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28" name="Google Shape;228;p16"/>
          <p:cNvSpPr/>
          <p:nvPr/>
        </p:nvSpPr>
        <p:spPr>
          <a:xfrm>
            <a:off x="3499178" y="1643875"/>
            <a:ext cx="3225205" cy="3225205"/>
          </a:xfrm>
          <a:prstGeom prst="ellipse">
            <a:avLst/>
          </a:prstGeom>
          <a:noFill/>
          <a:ln cap="flat" cmpd="sng" w="25400">
            <a:solidFill>
              <a:srgbClr val="00FF0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229" name="Google Shape;229;p16"/>
          <p:cNvSpPr/>
          <p:nvPr/>
        </p:nvSpPr>
        <p:spPr>
          <a:xfrm>
            <a:off x="5840555" y="1646302"/>
            <a:ext cx="3225205" cy="3225205"/>
          </a:xfrm>
          <a:prstGeom prst="ellipse">
            <a:avLst/>
          </a:prstGeom>
          <a:noFill/>
          <a:ln cap="flat" cmpd="sng" w="25400">
            <a:solidFill>
              <a:srgbClr val="00B0F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230" name="Google Shape;230;p16"/>
          <p:cNvSpPr/>
          <p:nvPr/>
        </p:nvSpPr>
        <p:spPr>
          <a:xfrm>
            <a:off x="4685735" y="3038676"/>
            <a:ext cx="3225205" cy="3225205"/>
          </a:xfrm>
          <a:prstGeom prst="ellipse">
            <a:avLst/>
          </a:prstGeom>
          <a:noFill/>
          <a:ln cap="flat" cmpd="sng" w="25400">
            <a:solidFill>
              <a:srgbClr val="EEBC2D"/>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sp>
        <p:nvSpPr>
          <p:cNvPr id="231" name="Google Shape;231;p16"/>
          <p:cNvSpPr txBox="1"/>
          <p:nvPr/>
        </p:nvSpPr>
        <p:spPr>
          <a:xfrm>
            <a:off x="8450289" y="2606977"/>
            <a:ext cx="2169825" cy="1046579"/>
          </a:xfrm>
          <a:prstGeom prst="rect">
            <a:avLst/>
          </a:prstGeom>
          <a:noFill/>
          <a:ln>
            <a:noFill/>
          </a:ln>
        </p:spPr>
        <p:txBody>
          <a:bodyPr anchorCtr="0" anchor="t" bIns="60925" lIns="121900" spcFirstLastPara="1" rIns="121900" wrap="square" tIns="60925">
            <a:spAutoFit/>
          </a:bodyPr>
          <a:lstStyle/>
          <a:p>
            <a:pPr indent="0" lvl="0" marL="0" marR="0" rtl="0" algn="r">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FF"/>
                </a:highlight>
                <a:latin typeface="Arial"/>
                <a:ea typeface="Arial"/>
                <a:cs typeface="Arial"/>
                <a:sym typeface="Arial"/>
              </a:rPr>
              <a:t>Engineering</a:t>
            </a:r>
            <a:endParaRPr b="0" i="0" sz="24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400"/>
              <a:buFont typeface="Arial"/>
              <a:buNone/>
            </a:pPr>
            <a:r>
              <a:t/>
            </a:r>
            <a:endParaRPr b="0" i="0" sz="400" u="none" cap="none" strike="noStrike">
              <a:solidFill>
                <a:srgbClr val="000000"/>
              </a:solidFill>
              <a:highlight>
                <a:srgbClr val="00FFFF"/>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FF"/>
                </a:highlight>
                <a:latin typeface="Arial"/>
                <a:ea typeface="Arial"/>
                <a:cs typeface="Arial"/>
                <a:sym typeface="Arial"/>
              </a:rPr>
              <a:t>Computer science</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232" name="Google Shape;232;p16"/>
          <p:cNvSpPr txBox="1"/>
          <p:nvPr/>
        </p:nvSpPr>
        <p:spPr>
          <a:xfrm>
            <a:off x="2226969" y="2529822"/>
            <a:ext cx="1599156" cy="1395456"/>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00"/>
                </a:highlight>
                <a:latin typeface="Arial"/>
                <a:ea typeface="Arial"/>
                <a:cs typeface="Arial"/>
                <a:sym typeface="Arial"/>
              </a:rPr>
              <a:t>Psychology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highlight>
                <a:srgbClr val="00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00"/>
                </a:highlight>
                <a:latin typeface="Arial"/>
                <a:ea typeface="Arial"/>
                <a:cs typeface="Arial"/>
                <a:sym typeface="Arial"/>
              </a:rPr>
              <a:t>Sociology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highlight>
                <a:srgbClr val="00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00"/>
                </a:highlight>
                <a:latin typeface="Arial"/>
                <a:ea typeface="Arial"/>
                <a:cs typeface="Arial"/>
                <a:sym typeface="Arial"/>
              </a:rPr>
              <a:t>Ethnography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2400"/>
              <a:buFont typeface="Calibri"/>
              <a:buNone/>
            </a:pPr>
            <a:r>
              <a:rPr b="1" lang="en-US" sz="3200"/>
              <a:t>What is Human-Computer Interaction?</a:t>
            </a:r>
            <a:endParaRPr sz="3200"/>
          </a:p>
        </p:txBody>
      </p:sp>
      <p:sp>
        <p:nvSpPr>
          <p:cNvPr id="238" name="Google Shape;238;p17"/>
          <p:cNvSpPr txBox="1"/>
          <p:nvPr>
            <p:ph idx="1" type="body"/>
          </p:nvPr>
        </p:nvSpPr>
        <p:spPr>
          <a:xfrm>
            <a:off x="415601" y="1700858"/>
            <a:ext cx="7185585" cy="4390975"/>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800"/>
              <a:buNone/>
            </a:pPr>
            <a:r>
              <a:t/>
            </a:r>
            <a:endParaRPr i="1" sz="2400"/>
          </a:p>
          <a:p>
            <a:pPr indent="0" lvl="0" marL="0" rtl="0" algn="l">
              <a:lnSpc>
                <a:spcPct val="115000"/>
              </a:lnSpc>
              <a:spcBef>
                <a:spcPts val="0"/>
              </a:spcBef>
              <a:spcAft>
                <a:spcPts val="0"/>
              </a:spcAft>
              <a:buClr>
                <a:schemeClr val="dk1"/>
              </a:buClr>
              <a:buSzPts val="1800"/>
              <a:buNone/>
            </a:pPr>
            <a:r>
              <a:t/>
            </a:r>
            <a:endParaRPr i="1" sz="2400"/>
          </a:p>
          <a:p>
            <a:pPr indent="0" lvl="0" marL="0" rtl="0" algn="l">
              <a:lnSpc>
                <a:spcPct val="115000"/>
              </a:lnSpc>
              <a:spcBef>
                <a:spcPts val="0"/>
              </a:spcBef>
              <a:spcAft>
                <a:spcPts val="0"/>
              </a:spcAft>
              <a:buClr>
                <a:schemeClr val="dk1"/>
              </a:buClr>
              <a:buSzPts val="1800"/>
              <a:buNone/>
            </a:pPr>
            <a:r>
              <a:rPr i="1" lang="en-US" sz="2400">
                <a:solidFill>
                  <a:schemeClr val="dk1"/>
                </a:solidFill>
              </a:rPr>
              <a:t>“Human-computer interaction (HCI) is a multidisciplinary field of study focusing on the design of computer technology and, in particular, the </a:t>
            </a:r>
            <a:r>
              <a:rPr b="1" i="1" lang="en-US" sz="2400">
                <a:solidFill>
                  <a:schemeClr val="dk1"/>
                </a:solidFill>
              </a:rPr>
              <a:t>interaction </a:t>
            </a:r>
            <a:r>
              <a:rPr i="1" lang="en-US" sz="2400">
                <a:solidFill>
                  <a:schemeClr val="dk1"/>
                </a:solidFill>
              </a:rPr>
              <a:t>between </a:t>
            </a:r>
            <a:r>
              <a:rPr b="1" i="1" lang="en-US" sz="2400">
                <a:solidFill>
                  <a:schemeClr val="dk1"/>
                </a:solidFill>
              </a:rPr>
              <a:t>humans </a:t>
            </a:r>
            <a:r>
              <a:rPr i="1" lang="en-US" sz="2400">
                <a:solidFill>
                  <a:schemeClr val="dk1"/>
                </a:solidFill>
              </a:rPr>
              <a:t>(the users) and </a:t>
            </a:r>
            <a:r>
              <a:rPr b="1" i="1" lang="en-US" sz="2400">
                <a:solidFill>
                  <a:schemeClr val="dk1"/>
                </a:solidFill>
              </a:rPr>
              <a:t>computers</a:t>
            </a:r>
            <a:r>
              <a:rPr i="1" lang="en-US" sz="2400">
                <a:solidFill>
                  <a:schemeClr val="dk1"/>
                </a:solidFill>
              </a:rPr>
              <a:t>.”</a:t>
            </a:r>
            <a:r>
              <a:rPr lang="en-US" sz="2400">
                <a:solidFill>
                  <a:schemeClr val="dk1"/>
                </a:solidFill>
              </a:rPr>
              <a:t> - </a:t>
            </a:r>
            <a:r>
              <a:rPr b="1" lang="en-US" sz="2000">
                <a:solidFill>
                  <a:schemeClr val="dk1"/>
                </a:solidFill>
              </a:rPr>
              <a:t>Interaction Design Foundation (n.d.). </a:t>
            </a:r>
            <a:endParaRPr b="1" sz="1467"/>
          </a:p>
          <a:p>
            <a:pPr indent="0" lvl="0" marL="0" rtl="0" algn="l">
              <a:lnSpc>
                <a:spcPct val="115000"/>
              </a:lnSpc>
              <a:spcBef>
                <a:spcPts val="2133"/>
              </a:spcBef>
              <a:spcAft>
                <a:spcPts val="0"/>
              </a:spcAft>
              <a:buClr>
                <a:schemeClr val="dk1"/>
              </a:buClr>
              <a:buSzPts val="1800"/>
              <a:buNone/>
            </a:pPr>
            <a:r>
              <a:t/>
            </a:r>
            <a:endParaRPr sz="2400"/>
          </a:p>
          <a:p>
            <a:pPr indent="0" lvl="0" marL="0" rtl="0" algn="l">
              <a:lnSpc>
                <a:spcPct val="115000"/>
              </a:lnSpc>
              <a:spcBef>
                <a:spcPts val="2133"/>
              </a:spcBef>
              <a:spcAft>
                <a:spcPts val="0"/>
              </a:spcAft>
              <a:buClr>
                <a:schemeClr val="dk1"/>
              </a:buClr>
              <a:buSzPts val="1400"/>
              <a:buNone/>
            </a:pPr>
            <a:r>
              <a:t/>
            </a:r>
            <a:endParaRPr/>
          </a:p>
        </p:txBody>
      </p:sp>
      <p:pic>
        <p:nvPicPr>
          <p:cNvPr descr="Logo&#10;&#10;Description automatically generated with medium confidence" id="239" name="Google Shape;239;p17"/>
          <p:cNvPicPr preferRelativeResize="0"/>
          <p:nvPr/>
        </p:nvPicPr>
        <p:blipFill rotWithShape="1">
          <a:blip r:embed="rId3">
            <a:alphaModFix/>
          </a:blip>
          <a:srcRect b="0" l="0" r="0" t="0"/>
          <a:stretch/>
        </p:blipFill>
        <p:spPr>
          <a:xfrm>
            <a:off x="7827904" y="2991143"/>
            <a:ext cx="3505200" cy="1134533"/>
          </a:xfrm>
          <a:prstGeom prst="rect">
            <a:avLst/>
          </a:prstGeom>
          <a:noFill/>
          <a:ln>
            <a:noFill/>
          </a:ln>
        </p:spPr>
      </p:pic>
      <p:sp>
        <p:nvSpPr>
          <p:cNvPr id="240" name="Google Shape;240;p17"/>
          <p:cNvSpPr/>
          <p:nvPr/>
        </p:nvSpPr>
        <p:spPr>
          <a:xfrm>
            <a:off x="632177" y="5879550"/>
            <a:ext cx="10927647" cy="615499"/>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F7F7F"/>
                </a:solidFill>
                <a:latin typeface="Arial"/>
                <a:ea typeface="Arial"/>
                <a:cs typeface="Arial"/>
                <a:sym typeface="Arial"/>
              </a:rPr>
              <a:t>Interaction Design Foundation (n.d.). </a:t>
            </a:r>
            <a:r>
              <a:rPr b="0" i="1" lang="en-US" sz="1600" u="none" cap="none" strike="noStrike">
                <a:solidFill>
                  <a:srgbClr val="7F7F7F"/>
                </a:solidFill>
                <a:latin typeface="Arial"/>
                <a:ea typeface="Arial"/>
                <a:cs typeface="Arial"/>
                <a:sym typeface="Arial"/>
              </a:rPr>
              <a:t>Human-Computer Interaction (HCI). </a:t>
            </a:r>
            <a:r>
              <a:rPr b="0" i="0" lang="en-US" sz="1600" u="none" cap="none" strike="noStrike">
                <a:solidFill>
                  <a:srgbClr val="7F7F7F"/>
                </a:solidFill>
                <a:latin typeface="Arial"/>
                <a:ea typeface="Arial"/>
                <a:cs typeface="Arial"/>
                <a:sym typeface="Arial"/>
              </a:rPr>
              <a:t>Retrieved from</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F7F7F"/>
                </a:solidFill>
                <a:latin typeface="Arial"/>
                <a:ea typeface="Arial"/>
                <a:cs typeface="Arial"/>
                <a:sym typeface="Arial"/>
              </a:rPr>
              <a:t>https://www.interaction-design.org/literature/topics/human-computer-interaction</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8"/>
          <p:cNvSpPr txBox="1"/>
          <p:nvPr>
            <p:ph idx="4294967295" type="title"/>
          </p:nvPr>
        </p:nvSpPr>
        <p:spPr>
          <a:xfrm>
            <a:off x="953743" y="2124075"/>
            <a:ext cx="10734675" cy="1304925"/>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Clr>
                <a:schemeClr val="dk1"/>
              </a:buClr>
              <a:buSzPts val="5500"/>
              <a:buFont typeface="Calibri"/>
              <a:buNone/>
            </a:pPr>
            <a:r>
              <a:rPr lang="en-US" sz="5500"/>
              <a:t>History of HCI</a:t>
            </a:r>
            <a:endParaRPr sz="5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memex-1.jpg" id="250" name="Google Shape;250;p19"/>
          <p:cNvPicPr preferRelativeResize="0"/>
          <p:nvPr/>
        </p:nvPicPr>
        <p:blipFill rotWithShape="1">
          <a:blip r:embed="rId3">
            <a:alphaModFix/>
          </a:blip>
          <a:srcRect b="768" l="540" r="539" t="769"/>
          <a:stretch/>
        </p:blipFill>
        <p:spPr>
          <a:xfrm>
            <a:off x="6536698" y="2904311"/>
            <a:ext cx="5655302" cy="3953689"/>
          </a:xfrm>
          <a:prstGeom prst="rect">
            <a:avLst/>
          </a:prstGeom>
          <a:noFill/>
          <a:ln>
            <a:noFill/>
          </a:ln>
        </p:spPr>
      </p:pic>
      <p:pic>
        <p:nvPicPr>
          <p:cNvPr descr="Vannevar_Bush_portrait.jpg" id="251" name="Google Shape;251;p19"/>
          <p:cNvPicPr preferRelativeResize="0"/>
          <p:nvPr/>
        </p:nvPicPr>
        <p:blipFill rotWithShape="1">
          <a:blip r:embed="rId4">
            <a:alphaModFix/>
          </a:blip>
          <a:srcRect b="2982" l="3751" r="3750" t="3181"/>
          <a:stretch/>
        </p:blipFill>
        <p:spPr>
          <a:xfrm>
            <a:off x="0" y="0"/>
            <a:ext cx="4953000" cy="3949700"/>
          </a:xfrm>
          <a:prstGeom prst="rect">
            <a:avLst/>
          </a:prstGeom>
          <a:noFill/>
          <a:ln>
            <a:noFill/>
          </a:ln>
        </p:spPr>
      </p:pic>
      <p:sp>
        <p:nvSpPr>
          <p:cNvPr id="252" name="Google Shape;252;p19"/>
          <p:cNvSpPr txBox="1"/>
          <p:nvPr>
            <p:ph type="title"/>
          </p:nvPr>
        </p:nvSpPr>
        <p:spPr>
          <a:xfrm>
            <a:off x="102031" y="4697291"/>
            <a:ext cx="3695700" cy="11096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94859"/>
              </a:buClr>
              <a:buSzPct val="100000"/>
              <a:buFont typeface="Calibri"/>
              <a:buNone/>
            </a:pPr>
            <a:r>
              <a:rPr lang="en-US" sz="4000">
                <a:solidFill>
                  <a:srgbClr val="394859"/>
                </a:solidFill>
              </a:rPr>
              <a:t>Vannevar Bush</a:t>
            </a:r>
            <a:br>
              <a:rPr lang="en-US" sz="4000">
                <a:solidFill>
                  <a:srgbClr val="394859"/>
                </a:solidFill>
              </a:rPr>
            </a:br>
            <a:r>
              <a:rPr lang="en-US" sz="3500">
                <a:solidFill>
                  <a:srgbClr val="394859"/>
                </a:solidFill>
              </a:rPr>
              <a:t>As We May Think</a:t>
            </a:r>
            <a:br>
              <a:rPr lang="en-US" sz="3500">
                <a:solidFill>
                  <a:srgbClr val="394859"/>
                </a:solidFill>
              </a:rPr>
            </a:br>
            <a:r>
              <a:rPr i="1" lang="en-US" sz="2900">
                <a:solidFill>
                  <a:srgbClr val="394859"/>
                </a:solidFill>
              </a:rPr>
              <a:t>The Atlantic Monthly</a:t>
            </a:r>
            <a:br>
              <a:rPr i="1" lang="en-US" sz="2900">
                <a:solidFill>
                  <a:srgbClr val="394859"/>
                </a:solidFill>
              </a:rPr>
            </a:br>
            <a:r>
              <a:rPr lang="en-US" sz="2800">
                <a:solidFill>
                  <a:srgbClr val="394859"/>
                </a:solidFill>
              </a:rPr>
              <a:t>1945</a:t>
            </a:r>
            <a:endParaRPr/>
          </a:p>
        </p:txBody>
      </p:sp>
      <p:sp>
        <p:nvSpPr>
          <p:cNvPr id="253" name="Google Shape;253;p19"/>
          <p:cNvSpPr txBox="1"/>
          <p:nvPr/>
        </p:nvSpPr>
        <p:spPr>
          <a:xfrm>
            <a:off x="7516499" y="1794648"/>
            <a:ext cx="3695700" cy="1109663"/>
          </a:xfrm>
          <a:prstGeom prst="rect">
            <a:avLst/>
          </a:prstGeom>
          <a:noFill/>
          <a:ln>
            <a:noFill/>
          </a:ln>
        </p:spPr>
        <p:txBody>
          <a:bodyPr anchorCtr="0" anchor="ctr" bIns="45700" lIns="91425" spcFirstLastPara="1" rIns="91425" wrap="square" tIns="45700">
            <a:normAutofit fontScale="97500"/>
          </a:bodyPr>
          <a:lstStyle/>
          <a:p>
            <a:pPr indent="0" lvl="0" marL="0" marR="0" rtl="0" algn="ctr">
              <a:lnSpc>
                <a:spcPct val="90000"/>
              </a:lnSpc>
              <a:spcBef>
                <a:spcPts val="0"/>
              </a:spcBef>
              <a:spcAft>
                <a:spcPts val="0"/>
              </a:spcAft>
              <a:buClr>
                <a:srgbClr val="394859"/>
              </a:buClr>
              <a:buSzPct val="100000"/>
              <a:buFont typeface="Calibri"/>
              <a:buNone/>
            </a:pPr>
            <a:r>
              <a:rPr b="0" i="0" lang="en-US" sz="2800" u="none" cap="none" strike="noStrike">
                <a:solidFill>
                  <a:srgbClr val="394859"/>
                </a:solidFill>
                <a:latin typeface="Calibri"/>
                <a:ea typeface="Calibri"/>
                <a:cs typeface="Calibri"/>
                <a:sym typeface="Calibri"/>
              </a:rPr>
              <a:t>Memex</a:t>
            </a:r>
            <a:endParaRPr b="0" i="0" sz="2800" u="none" cap="none" strike="noStrike">
              <a:solidFill>
                <a:srgbClr val="394859"/>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white board with pink sticky notes on it&#10;&#10;Description automatically generated" id="112" name="Google Shape;112;p2"/>
          <p:cNvPicPr preferRelativeResize="0"/>
          <p:nvPr/>
        </p:nvPicPr>
        <p:blipFill rotWithShape="1">
          <a:blip r:embed="rId3">
            <a:alphaModFix/>
          </a:blip>
          <a:srcRect b="-1" l="16414" r="16778" t="0"/>
          <a:stretch/>
        </p:blipFill>
        <p:spPr>
          <a:xfrm>
            <a:off x="6103027" y="10"/>
            <a:ext cx="6088971" cy="6857990"/>
          </a:xfrm>
          <a:prstGeom prst="rect">
            <a:avLst/>
          </a:prstGeom>
          <a:noFill/>
          <a:ln>
            <a:noFill/>
          </a:ln>
        </p:spPr>
      </p:pic>
      <p:sp>
        <p:nvSpPr>
          <p:cNvPr id="113" name="Google Shape;113;p2"/>
          <p:cNvSpPr/>
          <p:nvPr/>
        </p:nvSpPr>
        <p:spPr>
          <a:xfrm>
            <a:off x="0" y="0"/>
            <a:ext cx="6103025" cy="6858000"/>
          </a:xfrm>
          <a:prstGeom prst="rect">
            <a:avLst/>
          </a:prstGeom>
          <a:solidFill>
            <a:schemeClr val="lt1"/>
          </a:solidFill>
          <a:ln>
            <a:noFill/>
          </a:ln>
          <a:effectLst>
            <a:outerShdw blurRad="889000" sx="90000" rotWithShape="0" algn="t" dir="21540000" dist="406400" sy="9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2"/>
          <p:cNvSpPr/>
          <p:nvPr/>
        </p:nvSpPr>
        <p:spPr>
          <a:xfrm>
            <a:off x="0" y="0"/>
            <a:ext cx="6103025" cy="2285995"/>
          </a:xfrm>
          <a:prstGeom prst="rect">
            <a:avLst/>
          </a:prstGeom>
          <a:solidFill>
            <a:schemeClr val="lt1"/>
          </a:solidFill>
          <a:ln>
            <a:noFill/>
          </a:ln>
          <a:effectLst>
            <a:outerShdw blurRad="254000" sx="92000" rotWithShape="0" algn="t" dir="5460000" dist="127000" sy="9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2"/>
          <p:cNvSpPr txBox="1"/>
          <p:nvPr>
            <p:ph idx="4294967295" type="title"/>
          </p:nvPr>
        </p:nvSpPr>
        <p:spPr>
          <a:xfrm>
            <a:off x="761801" y="328512"/>
            <a:ext cx="4778387" cy="16289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Today’s Agenda</a:t>
            </a:r>
            <a:endParaRPr/>
          </a:p>
        </p:txBody>
      </p:sp>
      <p:sp>
        <p:nvSpPr>
          <p:cNvPr id="116" name="Google Shape;116;p2"/>
          <p:cNvSpPr txBox="1"/>
          <p:nvPr/>
        </p:nvSpPr>
        <p:spPr>
          <a:xfrm>
            <a:off x="761801" y="2884929"/>
            <a:ext cx="4659756" cy="2137237"/>
          </a:xfrm>
          <a:prstGeom prst="rect">
            <a:avLst/>
          </a:prstGeom>
          <a:noFill/>
          <a:ln>
            <a:noFill/>
          </a:ln>
        </p:spPr>
        <p:txBody>
          <a:bodyPr anchorCtr="0" anchor="ctr" bIns="45700" lIns="91425" spcFirstLastPara="1" rIns="91425" wrap="square" tIns="45700">
            <a:normAutofit/>
          </a:bodyPr>
          <a:lstStyle/>
          <a:p>
            <a:pPr indent="-228600" lvl="0" marL="609585" marR="0" rtl="0" algn="l">
              <a:lnSpc>
                <a:spcPct val="90000"/>
              </a:lnSpc>
              <a:spcBef>
                <a:spcPts val="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Introductions </a:t>
            </a:r>
            <a:endParaRPr/>
          </a:p>
          <a:p>
            <a:pPr indent="-228600" lvl="0" marL="609585" marR="0" rtl="0" algn="l">
              <a:lnSpc>
                <a:spcPct val="90000"/>
              </a:lnSpc>
              <a:spcBef>
                <a:spcPts val="60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Course introduction</a:t>
            </a:r>
            <a:endParaRPr/>
          </a:p>
          <a:p>
            <a:pPr indent="-228600" lvl="0" marL="609585" marR="0" rtl="0" algn="l">
              <a:lnSpc>
                <a:spcPct val="90000"/>
              </a:lnSpc>
              <a:spcBef>
                <a:spcPts val="60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Group formation</a:t>
            </a:r>
            <a:endParaRPr/>
          </a:p>
          <a:p>
            <a:pPr indent="-97361" lvl="0" marL="186262" marR="0" rtl="0" algn="l">
              <a:lnSpc>
                <a:spcPct val="90000"/>
              </a:lnSpc>
              <a:spcBef>
                <a:spcPts val="600"/>
              </a:spcBef>
              <a:spcAft>
                <a:spcPts val="600"/>
              </a:spcAft>
              <a:buClr>
                <a:schemeClr val="dk1"/>
              </a:buClr>
              <a:buSzPts val="14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Vannevar_Bush_portrait.jpg" id="258" name="Google Shape;258;p20"/>
          <p:cNvPicPr preferRelativeResize="0"/>
          <p:nvPr/>
        </p:nvPicPr>
        <p:blipFill rotWithShape="1">
          <a:blip r:embed="rId3">
            <a:alphaModFix/>
          </a:blip>
          <a:srcRect b="2982" l="3751" r="3750" t="3181"/>
          <a:stretch/>
        </p:blipFill>
        <p:spPr>
          <a:xfrm>
            <a:off x="0" y="0"/>
            <a:ext cx="4953000" cy="3949700"/>
          </a:xfrm>
          <a:prstGeom prst="rect">
            <a:avLst/>
          </a:prstGeom>
          <a:noFill/>
          <a:ln>
            <a:noFill/>
          </a:ln>
        </p:spPr>
      </p:pic>
      <p:sp>
        <p:nvSpPr>
          <p:cNvPr id="259" name="Google Shape;259;p20"/>
          <p:cNvSpPr txBox="1"/>
          <p:nvPr>
            <p:ph type="title"/>
          </p:nvPr>
        </p:nvSpPr>
        <p:spPr>
          <a:xfrm>
            <a:off x="102031" y="4697291"/>
            <a:ext cx="3695700" cy="11096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394859"/>
              </a:buClr>
              <a:buSzPct val="100000"/>
              <a:buFont typeface="Calibri"/>
              <a:buNone/>
            </a:pPr>
            <a:r>
              <a:rPr lang="en-US" sz="4000">
                <a:solidFill>
                  <a:srgbClr val="394859"/>
                </a:solidFill>
              </a:rPr>
              <a:t>Vannevar Bush</a:t>
            </a:r>
            <a:br>
              <a:rPr lang="en-US" sz="4000">
                <a:solidFill>
                  <a:srgbClr val="394859"/>
                </a:solidFill>
              </a:rPr>
            </a:br>
            <a:r>
              <a:rPr lang="en-US" sz="3500">
                <a:solidFill>
                  <a:srgbClr val="394859"/>
                </a:solidFill>
              </a:rPr>
              <a:t>As We May Think</a:t>
            </a:r>
            <a:br>
              <a:rPr lang="en-US" sz="3500">
                <a:solidFill>
                  <a:srgbClr val="394859"/>
                </a:solidFill>
              </a:rPr>
            </a:br>
            <a:r>
              <a:rPr i="1" lang="en-US" sz="2900">
                <a:solidFill>
                  <a:srgbClr val="394859"/>
                </a:solidFill>
              </a:rPr>
              <a:t>The Atlantic Monthly</a:t>
            </a:r>
            <a:br>
              <a:rPr i="1" lang="en-US" sz="2900">
                <a:solidFill>
                  <a:srgbClr val="394859"/>
                </a:solidFill>
              </a:rPr>
            </a:br>
            <a:r>
              <a:rPr lang="en-US" sz="2800">
                <a:solidFill>
                  <a:srgbClr val="394859"/>
                </a:solidFill>
              </a:rPr>
              <a:t>1945</a:t>
            </a:r>
            <a:endParaRPr/>
          </a:p>
        </p:txBody>
      </p:sp>
      <p:pic>
        <p:nvPicPr>
          <p:cNvPr id="260" name="Google Shape;260;p20"/>
          <p:cNvPicPr preferRelativeResize="0"/>
          <p:nvPr/>
        </p:nvPicPr>
        <p:blipFill rotWithShape="1">
          <a:blip r:embed="rId4">
            <a:alphaModFix/>
          </a:blip>
          <a:srcRect b="0" l="0" r="0" t="0"/>
          <a:stretch/>
        </p:blipFill>
        <p:spPr>
          <a:xfrm>
            <a:off x="5267325" y="2597028"/>
            <a:ext cx="6924675" cy="420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descr="Eniac.jpg" id="265" name="Google Shape;265;p21"/>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266" name="Google Shape;266;p21"/>
          <p:cNvSpPr/>
          <p:nvPr/>
        </p:nvSpPr>
        <p:spPr>
          <a:xfrm>
            <a:off x="0" y="0"/>
            <a:ext cx="4929188" cy="757237"/>
          </a:xfrm>
          <a:prstGeom prst="roundRect">
            <a:avLst>
              <a:gd fmla="val 16667" name="adj"/>
            </a:avLst>
          </a:prstGeom>
          <a:solidFill>
            <a:srgbClr val="394859">
              <a:alpha val="7960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267" name="Google Shape;267;p21"/>
          <p:cNvSpPr txBox="1"/>
          <p:nvPr>
            <p:ph type="title"/>
          </p:nvPr>
        </p:nvSpPr>
        <p:spPr>
          <a:xfrm>
            <a:off x="175418" y="-132557"/>
            <a:ext cx="8385175"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Digital Computing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descr="UNIVAC-1-GraceHopper" id="273" name="Google Shape;273;p22"/>
          <p:cNvPicPr preferRelativeResize="0"/>
          <p:nvPr/>
        </p:nvPicPr>
        <p:blipFill rotWithShape="1">
          <a:blip r:embed="rId3">
            <a:alphaModFix/>
          </a:blip>
          <a:srcRect b="2338" l="0" r="0" t="2339"/>
          <a:stretch/>
        </p:blipFill>
        <p:spPr>
          <a:xfrm>
            <a:off x="0" y="0"/>
            <a:ext cx="12192000" cy="6858000"/>
          </a:xfrm>
          <a:prstGeom prst="rect">
            <a:avLst/>
          </a:prstGeom>
          <a:noFill/>
          <a:ln>
            <a:noFill/>
          </a:ln>
        </p:spPr>
      </p:pic>
      <p:sp>
        <p:nvSpPr>
          <p:cNvPr id="274" name="Google Shape;274;p22"/>
          <p:cNvSpPr/>
          <p:nvPr/>
        </p:nvSpPr>
        <p:spPr>
          <a:xfrm>
            <a:off x="10474325" y="-63500"/>
            <a:ext cx="255588" cy="255588"/>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flat" cmpd="sng" w="1270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275" name="Google Shape;275;p22"/>
          <p:cNvSpPr/>
          <p:nvPr/>
        </p:nvSpPr>
        <p:spPr>
          <a:xfrm rot="-5400000">
            <a:off x="1460500" y="-61913"/>
            <a:ext cx="255588" cy="255588"/>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flat" cmpd="sng" w="1270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276" name="Google Shape;276;p22"/>
          <p:cNvSpPr/>
          <p:nvPr/>
        </p:nvSpPr>
        <p:spPr>
          <a:xfrm rot="10800000">
            <a:off x="1460500" y="6667500"/>
            <a:ext cx="255588" cy="255588"/>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flat" cmpd="sng" w="1270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277" name="Google Shape;277;p22"/>
          <p:cNvSpPr/>
          <p:nvPr/>
        </p:nvSpPr>
        <p:spPr>
          <a:xfrm rot="5400000">
            <a:off x="10474325" y="6664325"/>
            <a:ext cx="255588" cy="255588"/>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close/>
              </a:path>
            </a:pathLst>
          </a:custGeom>
          <a:noFill/>
          <a:ln cap="flat" cmpd="sng" w="1270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278" name="Google Shape;278;p22"/>
          <p:cNvSpPr/>
          <p:nvPr/>
        </p:nvSpPr>
        <p:spPr>
          <a:xfrm>
            <a:off x="0" y="-49212"/>
            <a:ext cx="3067050" cy="822325"/>
          </a:xfrm>
          <a:prstGeom prst="roundRect">
            <a:avLst>
              <a:gd fmla="val 16667" name="adj"/>
            </a:avLst>
          </a:prstGeom>
          <a:solidFill>
            <a:srgbClr val="3A4D62">
              <a:alpha val="7960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279" name="Google Shape;279;p22"/>
          <p:cNvSpPr txBox="1"/>
          <p:nvPr>
            <p:ph type="title"/>
          </p:nvPr>
        </p:nvSpPr>
        <p:spPr>
          <a:xfrm>
            <a:off x="153194" y="33602"/>
            <a:ext cx="3644899" cy="5746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en-US">
                <a:solidFill>
                  <a:schemeClr val="lt1"/>
                </a:solidFill>
              </a:rPr>
              <a:t>Compilers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Sketchpad-Apple.jpg" id="285" name="Google Shape;285;p23"/>
          <p:cNvPicPr preferRelativeResize="0"/>
          <p:nvPr/>
        </p:nvPicPr>
        <p:blipFill rotWithShape="1">
          <a:blip r:embed="rId3">
            <a:alphaModFix/>
          </a:blip>
          <a:srcRect b="0" l="0" r="0" t="0"/>
          <a:stretch/>
        </p:blipFill>
        <p:spPr>
          <a:xfrm>
            <a:off x="0" y="-118533"/>
            <a:ext cx="12192000" cy="6976533"/>
          </a:xfrm>
          <a:prstGeom prst="rect">
            <a:avLst/>
          </a:prstGeom>
          <a:noFill/>
          <a:ln>
            <a:noFill/>
          </a:ln>
        </p:spPr>
      </p:pic>
      <p:sp>
        <p:nvSpPr>
          <p:cNvPr id="286" name="Google Shape;286;p23"/>
          <p:cNvSpPr/>
          <p:nvPr/>
        </p:nvSpPr>
        <p:spPr>
          <a:xfrm>
            <a:off x="0" y="-149225"/>
            <a:ext cx="3600450" cy="822325"/>
          </a:xfrm>
          <a:prstGeom prst="roundRect">
            <a:avLst>
              <a:gd fmla="val 16667" name="adj"/>
            </a:avLst>
          </a:prstGeom>
          <a:solidFill>
            <a:srgbClr val="3A4D62">
              <a:alpha val="7960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287" name="Google Shape;287;p23"/>
          <p:cNvSpPr txBox="1"/>
          <p:nvPr>
            <p:ph type="title"/>
          </p:nvPr>
        </p:nvSpPr>
        <p:spPr>
          <a:xfrm>
            <a:off x="148167" y="-249238"/>
            <a:ext cx="3898899"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Graphical UI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first_mouse_large.jpg" id="292" name="Google Shape;292;p24"/>
          <p:cNvPicPr preferRelativeResize="0"/>
          <p:nvPr/>
        </p:nvPicPr>
        <p:blipFill rotWithShape="1">
          <a:blip r:embed="rId3">
            <a:alphaModFix/>
          </a:blip>
          <a:srcRect b="0" l="0" r="0" t="0"/>
          <a:stretch/>
        </p:blipFill>
        <p:spPr>
          <a:xfrm>
            <a:off x="-1" y="1"/>
            <a:ext cx="12192001" cy="5680075"/>
          </a:xfrm>
          <a:prstGeom prst="rect">
            <a:avLst/>
          </a:prstGeom>
          <a:noFill/>
          <a:ln>
            <a:noFill/>
          </a:ln>
        </p:spPr>
      </p:pic>
      <p:pic>
        <p:nvPicPr>
          <p:cNvPr descr="duvall.jpg" id="293" name="Google Shape;293;p24"/>
          <p:cNvPicPr preferRelativeResize="0"/>
          <p:nvPr/>
        </p:nvPicPr>
        <p:blipFill rotWithShape="1">
          <a:blip r:embed="rId4">
            <a:alphaModFix/>
          </a:blip>
          <a:srcRect b="0" l="0" r="0" t="0"/>
          <a:stretch/>
        </p:blipFill>
        <p:spPr>
          <a:xfrm>
            <a:off x="9017000" y="4875213"/>
            <a:ext cx="3175000" cy="2133600"/>
          </a:xfrm>
          <a:prstGeom prst="rect">
            <a:avLst/>
          </a:prstGeom>
          <a:noFill/>
          <a:ln>
            <a:noFill/>
          </a:ln>
        </p:spPr>
      </p:pic>
      <p:pic>
        <p:nvPicPr>
          <p:cNvPr descr="Engelbart.png" id="294" name="Google Shape;294;p24"/>
          <p:cNvPicPr preferRelativeResize="0"/>
          <p:nvPr/>
        </p:nvPicPr>
        <p:blipFill rotWithShape="1">
          <a:blip r:embed="rId5">
            <a:alphaModFix/>
          </a:blip>
          <a:srcRect b="0" l="0" r="0" t="0"/>
          <a:stretch/>
        </p:blipFill>
        <p:spPr>
          <a:xfrm>
            <a:off x="158751" y="4763558"/>
            <a:ext cx="2857500" cy="2152650"/>
          </a:xfrm>
          <a:prstGeom prst="rect">
            <a:avLst/>
          </a:prstGeom>
          <a:noFill/>
          <a:ln>
            <a:noFill/>
          </a:ln>
        </p:spPr>
      </p:pic>
      <p:sp>
        <p:nvSpPr>
          <p:cNvPr id="295" name="Google Shape;295;p24"/>
          <p:cNvSpPr/>
          <p:nvPr/>
        </p:nvSpPr>
        <p:spPr>
          <a:xfrm>
            <a:off x="-2" y="0"/>
            <a:ext cx="5048250" cy="822325"/>
          </a:xfrm>
          <a:prstGeom prst="roundRect">
            <a:avLst>
              <a:gd fmla="val 16667" name="adj"/>
            </a:avLst>
          </a:prstGeom>
          <a:solidFill>
            <a:srgbClr val="3A4D62">
              <a:alpha val="7960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800" u="none" cap="none" strike="noStrike">
              <a:solidFill>
                <a:schemeClr val="dk1"/>
              </a:solidFill>
              <a:latin typeface="Arial"/>
              <a:ea typeface="Arial"/>
              <a:cs typeface="Arial"/>
              <a:sym typeface="Arial"/>
            </a:endParaRPr>
          </a:p>
        </p:txBody>
      </p:sp>
      <p:sp>
        <p:nvSpPr>
          <p:cNvPr id="296" name="Google Shape;296;p24"/>
          <p:cNvSpPr txBox="1"/>
          <p:nvPr>
            <p:ph type="title"/>
          </p:nvPr>
        </p:nvSpPr>
        <p:spPr>
          <a:xfrm>
            <a:off x="158751" y="0"/>
            <a:ext cx="8385175" cy="10223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US">
                <a:solidFill>
                  <a:schemeClr val="lt1"/>
                </a:solidFill>
              </a:rPr>
              <a:t>Mouse, Hypertext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dynabook.jpg" id="301" name="Google Shape;301;p25"/>
          <p:cNvPicPr preferRelativeResize="0"/>
          <p:nvPr/>
        </p:nvPicPr>
        <p:blipFill rotWithShape="1">
          <a:blip r:embed="rId3">
            <a:alphaModFix/>
          </a:blip>
          <a:srcRect b="0" l="0" r="0" t="0"/>
          <a:stretch/>
        </p:blipFill>
        <p:spPr>
          <a:xfrm>
            <a:off x="0" y="1"/>
            <a:ext cx="5719701" cy="3217332"/>
          </a:xfrm>
          <a:prstGeom prst="rect">
            <a:avLst/>
          </a:prstGeom>
          <a:noFill/>
          <a:ln>
            <a:noFill/>
          </a:ln>
        </p:spPr>
      </p:pic>
      <p:pic>
        <p:nvPicPr>
          <p:cNvPr id="302" name="Google Shape;302;p25"/>
          <p:cNvPicPr preferRelativeResize="0"/>
          <p:nvPr/>
        </p:nvPicPr>
        <p:blipFill rotWithShape="1">
          <a:blip r:embed="rId4">
            <a:alphaModFix/>
          </a:blip>
          <a:srcRect b="0" l="0" r="0" t="0"/>
          <a:stretch/>
        </p:blipFill>
        <p:spPr>
          <a:xfrm>
            <a:off x="6472299" y="2222032"/>
            <a:ext cx="5719701" cy="4635968"/>
          </a:xfrm>
          <a:prstGeom prst="rect">
            <a:avLst/>
          </a:prstGeom>
          <a:noFill/>
          <a:ln>
            <a:noFill/>
          </a:ln>
        </p:spPr>
      </p:pic>
      <p:sp>
        <p:nvSpPr>
          <p:cNvPr id="303" name="Google Shape;303;p25"/>
          <p:cNvSpPr txBox="1"/>
          <p:nvPr/>
        </p:nvSpPr>
        <p:spPr>
          <a:xfrm>
            <a:off x="8551334" y="1608667"/>
            <a:ext cx="24045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Xerox PARC: Alto</a:t>
            </a:r>
            <a:endParaRPr/>
          </a:p>
        </p:txBody>
      </p:sp>
      <p:sp>
        <p:nvSpPr>
          <p:cNvPr id="304" name="Google Shape;304;p25"/>
          <p:cNvSpPr txBox="1"/>
          <p:nvPr/>
        </p:nvSpPr>
        <p:spPr>
          <a:xfrm>
            <a:off x="1303867" y="3409835"/>
            <a:ext cx="30310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Alan Kay’s Dynabook</a:t>
            </a: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6"/>
          <p:cNvSpPr txBox="1"/>
          <p:nvPr>
            <p:ph idx="4294967295" type="title"/>
          </p:nvPr>
        </p:nvSpPr>
        <p:spPr>
          <a:xfrm>
            <a:off x="953743" y="2124075"/>
            <a:ext cx="10734675" cy="1304925"/>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Clr>
                <a:schemeClr val="dk1"/>
              </a:buClr>
              <a:buSzPts val="5500"/>
              <a:buFont typeface="Calibri"/>
              <a:buNone/>
            </a:pPr>
            <a:r>
              <a:rPr lang="en-US" sz="5500"/>
              <a:t>Why we learn history of HCI?</a:t>
            </a:r>
            <a:endParaRPr sz="5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27"/>
          <p:cNvSpPr/>
          <p:nvPr/>
        </p:nvSpPr>
        <p:spPr>
          <a:xfrm>
            <a:off x="0" y="0"/>
            <a:ext cx="12192000" cy="6858000"/>
          </a:xfrm>
          <a:prstGeom prst="rect">
            <a:avLst/>
          </a:prstGeom>
          <a:solidFill>
            <a:srgbClr val="4C37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27"/>
          <p:cNvSpPr/>
          <p:nvPr/>
        </p:nvSpPr>
        <p:spPr>
          <a:xfrm>
            <a:off x="461331" y="480060"/>
            <a:ext cx="3442553" cy="27880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erson wearing sunglasses with a camera&#10;&#10;Description automatically generated" id="316" name="Google Shape;316;p27"/>
          <p:cNvPicPr preferRelativeResize="0"/>
          <p:nvPr/>
        </p:nvPicPr>
        <p:blipFill rotWithShape="1">
          <a:blip r:embed="rId3">
            <a:alphaModFix/>
          </a:blip>
          <a:srcRect b="0" l="0" r="0" t="0"/>
          <a:stretch/>
        </p:blipFill>
        <p:spPr>
          <a:xfrm>
            <a:off x="622549" y="1034412"/>
            <a:ext cx="3122143" cy="1693762"/>
          </a:xfrm>
          <a:prstGeom prst="rect">
            <a:avLst/>
          </a:prstGeom>
          <a:noFill/>
          <a:ln>
            <a:noFill/>
          </a:ln>
        </p:spPr>
      </p:pic>
      <p:sp>
        <p:nvSpPr>
          <p:cNvPr id="317" name="Google Shape;317;p27"/>
          <p:cNvSpPr/>
          <p:nvPr/>
        </p:nvSpPr>
        <p:spPr>
          <a:xfrm>
            <a:off x="8135998" y="487090"/>
            <a:ext cx="3588174" cy="27810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large group of people in a park&#10;&#10;Description automatically generated" id="318" name="Google Shape;318;p27"/>
          <p:cNvPicPr preferRelativeResize="0"/>
          <p:nvPr/>
        </p:nvPicPr>
        <p:blipFill rotWithShape="1">
          <a:blip r:embed="rId4">
            <a:alphaModFix/>
          </a:blip>
          <a:srcRect b="0" l="0" r="0" t="0"/>
          <a:stretch/>
        </p:blipFill>
        <p:spPr>
          <a:xfrm>
            <a:off x="8313518" y="1034988"/>
            <a:ext cx="3252903" cy="1699641"/>
          </a:xfrm>
          <a:prstGeom prst="rect">
            <a:avLst/>
          </a:prstGeom>
          <a:noFill/>
          <a:ln>
            <a:noFill/>
          </a:ln>
        </p:spPr>
      </p:pic>
      <p:sp>
        <p:nvSpPr>
          <p:cNvPr id="319" name="Google Shape;319;p27"/>
          <p:cNvSpPr/>
          <p:nvPr/>
        </p:nvSpPr>
        <p:spPr>
          <a:xfrm>
            <a:off x="461331" y="3603670"/>
            <a:ext cx="3442553" cy="27880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erson wearing glasses and looking away&#10;&#10;Description automatically generated" id="320" name="Google Shape;320;p27"/>
          <p:cNvPicPr preferRelativeResize="0"/>
          <p:nvPr/>
        </p:nvPicPr>
        <p:blipFill rotWithShape="1">
          <a:blip r:embed="rId5">
            <a:alphaModFix/>
          </a:blip>
          <a:srcRect b="0" l="0" r="0" t="0"/>
          <a:stretch/>
        </p:blipFill>
        <p:spPr>
          <a:xfrm>
            <a:off x="622549" y="4110744"/>
            <a:ext cx="3104943" cy="1746530"/>
          </a:xfrm>
          <a:prstGeom prst="rect">
            <a:avLst/>
          </a:prstGeom>
          <a:noFill/>
          <a:ln>
            <a:noFill/>
          </a:ln>
        </p:spPr>
      </p:pic>
      <p:sp>
        <p:nvSpPr>
          <p:cNvPr id="321" name="Google Shape;321;p27"/>
          <p:cNvSpPr/>
          <p:nvPr/>
        </p:nvSpPr>
        <p:spPr>
          <a:xfrm>
            <a:off x="4225618" y="487090"/>
            <a:ext cx="3588171" cy="58978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close-up of a person's eye with a camera on his forehead&#10;&#10;Description automatically generated" id="322" name="Google Shape;322;p27"/>
          <p:cNvPicPr preferRelativeResize="0"/>
          <p:nvPr/>
        </p:nvPicPr>
        <p:blipFill rotWithShape="1">
          <a:blip r:embed="rId6">
            <a:alphaModFix/>
          </a:blip>
          <a:srcRect b="0" l="0" r="9766" t="0"/>
          <a:stretch/>
        </p:blipFill>
        <p:spPr>
          <a:xfrm>
            <a:off x="4381676" y="2341022"/>
            <a:ext cx="3252903" cy="2190015"/>
          </a:xfrm>
          <a:prstGeom prst="rect">
            <a:avLst/>
          </a:prstGeom>
          <a:noFill/>
          <a:ln>
            <a:noFill/>
          </a:ln>
        </p:spPr>
      </p:pic>
      <p:sp>
        <p:nvSpPr>
          <p:cNvPr id="323" name="Google Shape;323;p27"/>
          <p:cNvSpPr/>
          <p:nvPr/>
        </p:nvSpPr>
        <p:spPr>
          <a:xfrm>
            <a:off x="8129502" y="3603670"/>
            <a:ext cx="3601167" cy="27880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erson wearing a virtual reality headset&#10;&#10;Description automatically generated" id="324" name="Google Shape;324;p27"/>
          <p:cNvPicPr preferRelativeResize="0"/>
          <p:nvPr/>
        </p:nvPicPr>
        <p:blipFill rotWithShape="1">
          <a:blip r:embed="rId7">
            <a:alphaModFix/>
          </a:blip>
          <a:srcRect b="0" l="4498" r="5246" t="2911"/>
          <a:stretch/>
        </p:blipFill>
        <p:spPr>
          <a:xfrm>
            <a:off x="8313518" y="4125854"/>
            <a:ext cx="3252903" cy="172334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sp>
        <p:nvSpPr>
          <p:cNvPr id="329" name="Google Shape;329;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8"/>
          <p:cNvSpPr/>
          <p:nvPr/>
        </p:nvSpPr>
        <p:spPr>
          <a:xfrm flipH="1" rot="-5400000">
            <a:off x="2666617" y="-2666188"/>
            <a:ext cx="6858000" cy="12191233"/>
          </a:xfrm>
          <a:prstGeom prst="rect">
            <a:avLst/>
          </a:prstGeom>
          <a:gradFill>
            <a:gsLst>
              <a:gs pos="0">
                <a:schemeClr val="accent1"/>
              </a:gs>
              <a:gs pos="8000">
                <a:schemeClr val="accent1"/>
              </a:gs>
              <a:gs pos="100000">
                <a:srgbClr val="1F3864"/>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28"/>
          <p:cNvSpPr/>
          <p:nvPr/>
        </p:nvSpPr>
        <p:spPr>
          <a:xfrm flipH="1" rot="10800000">
            <a:off x="-2311" y="0"/>
            <a:ext cx="9070846" cy="6857572"/>
          </a:xfrm>
          <a:prstGeom prst="rect">
            <a:avLst/>
          </a:prstGeom>
          <a:gradFill>
            <a:gsLst>
              <a:gs pos="0">
                <a:srgbClr val="000000">
                  <a:alpha val="51764"/>
                </a:srgbClr>
              </a:gs>
              <a:gs pos="8000">
                <a:srgbClr val="000000">
                  <a:alpha val="51764"/>
                </a:srgbClr>
              </a:gs>
              <a:gs pos="100000">
                <a:schemeClr val="accent1"/>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28"/>
          <p:cNvSpPr/>
          <p:nvPr/>
        </p:nvSpPr>
        <p:spPr>
          <a:xfrm flipH="1" rot="-5400000">
            <a:off x="3649491" y="-1685840"/>
            <a:ext cx="4894564" cy="12193546"/>
          </a:xfrm>
          <a:prstGeom prst="rect">
            <a:avLst/>
          </a:prstGeom>
          <a:gradFill>
            <a:gsLst>
              <a:gs pos="0">
                <a:srgbClr val="9CC2E5">
                  <a:alpha val="0"/>
                </a:srgbClr>
              </a:gs>
              <a:gs pos="100000">
                <a:srgbClr val="000000">
                  <a:alpha val="45882"/>
                </a:srgbClr>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3" name="Google Shape;333;p28"/>
          <p:cNvPicPr preferRelativeResize="0"/>
          <p:nvPr/>
        </p:nvPicPr>
        <p:blipFill rotWithShape="1">
          <a:blip r:embed="rId3">
            <a:alphaModFix/>
          </a:blip>
          <a:srcRect b="0" l="0" r="0" t="0"/>
          <a:stretch/>
        </p:blipFill>
        <p:spPr>
          <a:xfrm>
            <a:off x="457200" y="1258062"/>
            <a:ext cx="11277600" cy="4341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29"/>
          <p:cNvSpPr/>
          <p:nvPr/>
        </p:nvSpPr>
        <p:spPr>
          <a:xfrm flipH="1" rot="-5400000">
            <a:off x="2666617" y="-2666188"/>
            <a:ext cx="6858000" cy="12191233"/>
          </a:xfrm>
          <a:prstGeom prst="rect">
            <a:avLst/>
          </a:prstGeom>
          <a:gradFill>
            <a:gsLst>
              <a:gs pos="0">
                <a:schemeClr val="accent1"/>
              </a:gs>
              <a:gs pos="8000">
                <a:schemeClr val="accent1"/>
              </a:gs>
              <a:gs pos="100000">
                <a:srgbClr val="1F3864"/>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29"/>
          <p:cNvSpPr/>
          <p:nvPr/>
        </p:nvSpPr>
        <p:spPr>
          <a:xfrm flipH="1" rot="10800000">
            <a:off x="-2311" y="0"/>
            <a:ext cx="9070846" cy="6857572"/>
          </a:xfrm>
          <a:prstGeom prst="rect">
            <a:avLst/>
          </a:prstGeom>
          <a:gradFill>
            <a:gsLst>
              <a:gs pos="0">
                <a:srgbClr val="000000">
                  <a:alpha val="51764"/>
                </a:srgbClr>
              </a:gs>
              <a:gs pos="8000">
                <a:srgbClr val="000000">
                  <a:alpha val="51764"/>
                </a:srgbClr>
              </a:gs>
              <a:gs pos="100000">
                <a:schemeClr val="accent1"/>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29"/>
          <p:cNvSpPr/>
          <p:nvPr/>
        </p:nvSpPr>
        <p:spPr>
          <a:xfrm flipH="1" rot="-5400000">
            <a:off x="3649491" y="-1685840"/>
            <a:ext cx="4894564" cy="12193546"/>
          </a:xfrm>
          <a:prstGeom prst="rect">
            <a:avLst/>
          </a:prstGeom>
          <a:gradFill>
            <a:gsLst>
              <a:gs pos="0">
                <a:srgbClr val="9CC2E5">
                  <a:alpha val="0"/>
                </a:srgbClr>
              </a:gs>
              <a:gs pos="100000">
                <a:srgbClr val="000000">
                  <a:alpha val="45882"/>
                </a:srgbClr>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2" name="Google Shape;342;p29"/>
          <p:cNvPicPr preferRelativeResize="0"/>
          <p:nvPr/>
        </p:nvPicPr>
        <p:blipFill rotWithShape="1">
          <a:blip r:embed="rId3">
            <a:alphaModFix/>
          </a:blip>
          <a:srcRect b="0" l="0" r="0" t="0"/>
          <a:stretch/>
        </p:blipFill>
        <p:spPr>
          <a:xfrm>
            <a:off x="457200" y="1088898"/>
            <a:ext cx="11277600" cy="46802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3"/>
          <p:cNvSpPr/>
          <p:nvPr/>
        </p:nvSpPr>
        <p:spPr>
          <a:xfrm>
            <a:off x="-1"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2" name="Google Shape;122;p3"/>
          <p:cNvSpPr/>
          <p:nvPr/>
        </p:nvSpPr>
        <p:spPr>
          <a:xfrm>
            <a:off x="6781800" y="2058839"/>
            <a:ext cx="5410198" cy="4799162"/>
          </a:xfrm>
          <a:prstGeom prst="rect">
            <a:avLst/>
          </a:prstGeom>
          <a:solidFill>
            <a:srgbClr val="FFFFFF"/>
          </a:solidFill>
          <a:ln>
            <a:noFill/>
          </a:ln>
          <a:effectLst>
            <a:outerShdw blurRad="635000" sx="90000" rotWithShape="0" algn="t" dir="5460000" dist="254000" sy="90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3"/>
          <p:cNvSpPr/>
          <p:nvPr/>
        </p:nvSpPr>
        <p:spPr>
          <a:xfrm>
            <a:off x="0" y="0"/>
            <a:ext cx="12192000" cy="2284809"/>
          </a:xfrm>
          <a:prstGeom prst="rect">
            <a:avLst/>
          </a:prstGeom>
          <a:solidFill>
            <a:schemeClr val="lt1"/>
          </a:solidFill>
          <a:ln>
            <a:noFill/>
          </a:ln>
          <a:effectLst>
            <a:outerShdw blurRad="254000" sx="92000" rotWithShape="0" algn="t" dir="5460000" dist="127000" sy="920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3"/>
          <p:cNvSpPr txBox="1"/>
          <p:nvPr>
            <p:ph idx="4294967295" type="title"/>
          </p:nvPr>
        </p:nvSpPr>
        <p:spPr>
          <a:xfrm>
            <a:off x="761801" y="466995"/>
            <a:ext cx="10453450" cy="135081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solidFill>
                  <a:schemeClr val="dk1"/>
                </a:solidFill>
                <a:latin typeface="Calibri"/>
                <a:ea typeface="Calibri"/>
                <a:cs typeface="Calibri"/>
                <a:sym typeface="Calibri"/>
              </a:rPr>
              <a:t>Introductions</a:t>
            </a:r>
            <a:endParaRPr/>
          </a:p>
        </p:txBody>
      </p:sp>
      <p:sp>
        <p:nvSpPr>
          <p:cNvPr id="125" name="Google Shape;125;p3"/>
          <p:cNvSpPr txBox="1"/>
          <p:nvPr/>
        </p:nvSpPr>
        <p:spPr>
          <a:xfrm>
            <a:off x="761801" y="2951754"/>
            <a:ext cx="5334199" cy="1621438"/>
          </a:xfrm>
          <a:prstGeom prst="rect">
            <a:avLst/>
          </a:prstGeom>
          <a:noFill/>
          <a:ln>
            <a:noFill/>
          </a:ln>
        </p:spPr>
        <p:txBody>
          <a:bodyPr anchorCtr="0" anchor="ctr" bIns="45700" lIns="91425" spcFirstLastPara="1" rIns="91425" wrap="square" tIns="45700">
            <a:normAutofit/>
          </a:bodyPr>
          <a:lstStyle/>
          <a:p>
            <a:pPr indent="-228600" lvl="0" marL="609585" marR="0" rtl="0" algn="l">
              <a:lnSpc>
                <a:spcPct val="90000"/>
              </a:lnSpc>
              <a:spcBef>
                <a:spcPts val="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Introduce yourself</a:t>
            </a:r>
            <a:endParaRPr/>
          </a:p>
          <a:p>
            <a:pPr indent="-228600" lvl="0" marL="609585" marR="0" rtl="0" algn="l">
              <a:lnSpc>
                <a:spcPct val="90000"/>
              </a:lnSpc>
              <a:spcBef>
                <a:spcPts val="600"/>
              </a:spcBef>
              <a:spcAft>
                <a:spcPts val="60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Share a fun fact about yourself</a:t>
            </a:r>
            <a:endParaRPr/>
          </a:p>
        </p:txBody>
      </p:sp>
      <p:pic>
        <p:nvPicPr>
          <p:cNvPr descr="A hands shaking with a speech bubble&#10;&#10;Description automatically generated" id="126" name="Google Shape;126;p3"/>
          <p:cNvPicPr preferRelativeResize="0"/>
          <p:nvPr/>
        </p:nvPicPr>
        <p:blipFill rotWithShape="1">
          <a:blip r:embed="rId3">
            <a:alphaModFix/>
          </a:blip>
          <a:srcRect b="0" l="0" r="0" t="0"/>
          <a:stretch/>
        </p:blipFill>
        <p:spPr>
          <a:xfrm>
            <a:off x="6957391" y="2751805"/>
            <a:ext cx="4586909" cy="296495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 name="Shape 346"/>
        <p:cNvGrpSpPr/>
        <p:nvPr/>
      </p:nvGrpSpPr>
      <p:grpSpPr>
        <a:xfrm>
          <a:off x="0" y="0"/>
          <a:ext cx="0" cy="0"/>
          <a:chOff x="0" y="0"/>
          <a:chExt cx="0" cy="0"/>
        </a:xfrm>
      </p:grpSpPr>
      <p:sp>
        <p:nvSpPr>
          <p:cNvPr id="347" name="Google Shape;347;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 name="Google Shape;348;p30"/>
          <p:cNvSpPr/>
          <p:nvPr/>
        </p:nvSpPr>
        <p:spPr>
          <a:xfrm flipH="1" rot="-5400000">
            <a:off x="2666617" y="-2666188"/>
            <a:ext cx="6858000" cy="12191233"/>
          </a:xfrm>
          <a:prstGeom prst="rect">
            <a:avLst/>
          </a:prstGeom>
          <a:gradFill>
            <a:gsLst>
              <a:gs pos="0">
                <a:schemeClr val="accent1"/>
              </a:gs>
              <a:gs pos="8000">
                <a:schemeClr val="accent1"/>
              </a:gs>
              <a:gs pos="100000">
                <a:srgbClr val="1F3864"/>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30"/>
          <p:cNvSpPr/>
          <p:nvPr/>
        </p:nvSpPr>
        <p:spPr>
          <a:xfrm flipH="1" rot="10800000">
            <a:off x="-2311" y="0"/>
            <a:ext cx="9070846" cy="6857572"/>
          </a:xfrm>
          <a:prstGeom prst="rect">
            <a:avLst/>
          </a:prstGeom>
          <a:gradFill>
            <a:gsLst>
              <a:gs pos="0">
                <a:srgbClr val="000000">
                  <a:alpha val="51764"/>
                </a:srgbClr>
              </a:gs>
              <a:gs pos="8000">
                <a:srgbClr val="000000">
                  <a:alpha val="51764"/>
                </a:srgbClr>
              </a:gs>
              <a:gs pos="100000">
                <a:schemeClr val="accent1"/>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 name="Google Shape;350;p30"/>
          <p:cNvSpPr/>
          <p:nvPr/>
        </p:nvSpPr>
        <p:spPr>
          <a:xfrm flipH="1" rot="-5400000">
            <a:off x="3649491" y="-1685840"/>
            <a:ext cx="4894564" cy="12193546"/>
          </a:xfrm>
          <a:prstGeom prst="rect">
            <a:avLst/>
          </a:prstGeom>
          <a:gradFill>
            <a:gsLst>
              <a:gs pos="0">
                <a:srgbClr val="9CC2E5">
                  <a:alpha val="0"/>
                </a:srgbClr>
              </a:gs>
              <a:gs pos="100000">
                <a:srgbClr val="000000">
                  <a:alpha val="45882"/>
                </a:srgbClr>
              </a:gs>
            </a:gsLst>
            <a:lin ang="1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1" name="Google Shape;351;p30"/>
          <p:cNvPicPr preferRelativeResize="0"/>
          <p:nvPr/>
        </p:nvPicPr>
        <p:blipFill rotWithShape="1">
          <a:blip r:embed="rId3">
            <a:alphaModFix/>
          </a:blip>
          <a:srcRect b="0" l="0" r="0" t="0"/>
          <a:stretch/>
        </p:blipFill>
        <p:spPr>
          <a:xfrm>
            <a:off x="1016000" y="897466"/>
            <a:ext cx="9872133" cy="48768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Diagram&#10;&#10;Description automatically generated" id="356" name="Google Shape;356;p31"/>
          <p:cNvPicPr preferRelativeResize="0"/>
          <p:nvPr/>
        </p:nvPicPr>
        <p:blipFill rotWithShape="1">
          <a:blip r:embed="rId3">
            <a:alphaModFix/>
          </a:blip>
          <a:srcRect b="0" l="0" r="0" t="0"/>
          <a:stretch/>
        </p:blipFill>
        <p:spPr>
          <a:xfrm>
            <a:off x="3017888" y="1711471"/>
            <a:ext cx="6156221" cy="3813475"/>
          </a:xfrm>
          <a:prstGeom prst="rect">
            <a:avLst/>
          </a:prstGeom>
          <a:noFill/>
          <a:ln>
            <a:noFill/>
          </a:ln>
        </p:spPr>
      </p:pic>
      <p:sp>
        <p:nvSpPr>
          <p:cNvPr id="357" name="Google Shape;357;p3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2400"/>
              <a:buFont typeface="Calibri"/>
              <a:buNone/>
            </a:pPr>
            <a:r>
              <a:rPr b="1" lang="en-US" sz="3200"/>
              <a:t>The multidisciplinary field of HCI</a:t>
            </a:r>
            <a:endParaRPr/>
          </a:p>
        </p:txBody>
      </p:sp>
      <p:sp>
        <p:nvSpPr>
          <p:cNvPr id="358" name="Google Shape;358;p31"/>
          <p:cNvSpPr txBox="1"/>
          <p:nvPr/>
        </p:nvSpPr>
        <p:spPr>
          <a:xfrm>
            <a:off x="2226969" y="2529822"/>
            <a:ext cx="1599156" cy="1395456"/>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00"/>
                </a:highlight>
                <a:latin typeface="Arial"/>
                <a:ea typeface="Arial"/>
                <a:cs typeface="Arial"/>
                <a:sym typeface="Arial"/>
              </a:rPr>
              <a:t>Psychology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highlight>
                <a:srgbClr val="00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00"/>
                </a:highlight>
                <a:latin typeface="Arial"/>
                <a:ea typeface="Arial"/>
                <a:cs typeface="Arial"/>
                <a:sym typeface="Arial"/>
              </a:rPr>
              <a:t>Sociology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highlight>
                <a:srgbClr val="00FF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00"/>
                </a:highlight>
                <a:latin typeface="Arial"/>
                <a:ea typeface="Arial"/>
                <a:cs typeface="Arial"/>
                <a:sym typeface="Arial"/>
              </a:rPr>
              <a:t>Ethnography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59" name="Google Shape;359;p31"/>
          <p:cNvSpPr txBox="1"/>
          <p:nvPr/>
        </p:nvSpPr>
        <p:spPr>
          <a:xfrm>
            <a:off x="8450289" y="2606977"/>
            <a:ext cx="2169825" cy="1046579"/>
          </a:xfrm>
          <a:prstGeom prst="rect">
            <a:avLst/>
          </a:prstGeom>
          <a:noFill/>
          <a:ln>
            <a:noFill/>
          </a:ln>
        </p:spPr>
        <p:txBody>
          <a:bodyPr anchorCtr="0" anchor="t" bIns="60925" lIns="121900" spcFirstLastPara="1" rIns="121900" wrap="square" tIns="60925">
            <a:spAutoFit/>
          </a:bodyPr>
          <a:lstStyle/>
          <a:p>
            <a:pPr indent="0" lvl="0" marL="0" marR="0" rtl="0" algn="r">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FF"/>
                </a:highlight>
                <a:latin typeface="Arial"/>
                <a:ea typeface="Arial"/>
                <a:cs typeface="Arial"/>
                <a:sym typeface="Arial"/>
              </a:rPr>
              <a:t>Engineering</a:t>
            </a:r>
            <a:endParaRPr b="0" i="0" sz="2400" u="none" cap="none" strike="noStrike">
              <a:solidFill>
                <a:schemeClr val="dk1"/>
              </a:solidFill>
              <a:latin typeface="Calibri"/>
              <a:ea typeface="Calibri"/>
              <a:cs typeface="Calibri"/>
              <a:sym typeface="Calibri"/>
            </a:endParaRPr>
          </a:p>
          <a:p>
            <a:pPr indent="0" lvl="0" marL="0" marR="0" rtl="0" algn="r">
              <a:lnSpc>
                <a:spcPct val="100000"/>
              </a:lnSpc>
              <a:spcBef>
                <a:spcPts val="0"/>
              </a:spcBef>
              <a:spcAft>
                <a:spcPts val="0"/>
              </a:spcAft>
              <a:buClr>
                <a:srgbClr val="000000"/>
              </a:buClr>
              <a:buSzPts val="400"/>
              <a:buFont typeface="Arial"/>
              <a:buNone/>
            </a:pPr>
            <a:r>
              <a:t/>
            </a:r>
            <a:endParaRPr b="0" i="0" sz="400" u="none" cap="none" strike="noStrike">
              <a:solidFill>
                <a:srgbClr val="000000"/>
              </a:solidFill>
              <a:highlight>
                <a:srgbClr val="00FFFF"/>
              </a:highlight>
              <a:latin typeface="Arial"/>
              <a:ea typeface="Arial"/>
              <a:cs typeface="Arial"/>
              <a:sym typeface="Arial"/>
            </a:endParaRPr>
          </a:p>
          <a:p>
            <a:pPr indent="0" lvl="0" marL="0" marR="0" rtl="0" algn="r">
              <a:lnSpc>
                <a:spcPct val="100000"/>
              </a:lnSpc>
              <a:spcBef>
                <a:spcPts val="0"/>
              </a:spcBef>
              <a:spcAft>
                <a:spcPts val="0"/>
              </a:spcAft>
              <a:buClr>
                <a:srgbClr val="000000"/>
              </a:buClr>
              <a:buSzPts val="1867"/>
              <a:buFont typeface="Arial"/>
              <a:buNone/>
            </a:pPr>
            <a:r>
              <a:rPr b="0" i="0" lang="en-US" sz="1867" u="none" cap="none" strike="noStrike">
                <a:solidFill>
                  <a:srgbClr val="000000"/>
                </a:solidFill>
                <a:highlight>
                  <a:srgbClr val="00FFFF"/>
                </a:highlight>
                <a:latin typeface="Arial"/>
                <a:ea typeface="Arial"/>
                <a:cs typeface="Arial"/>
                <a:sym typeface="Arial"/>
              </a:rPr>
              <a:t>Computer science</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
        <p:nvSpPr>
          <p:cNvPr id="360" name="Google Shape;360;p31"/>
          <p:cNvSpPr txBox="1"/>
          <p:nvPr/>
        </p:nvSpPr>
        <p:spPr>
          <a:xfrm>
            <a:off x="5763634" y="5776357"/>
            <a:ext cx="1148177" cy="697701"/>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867"/>
              <a:buFont typeface="Arial"/>
              <a:buNone/>
            </a:pPr>
            <a:r>
              <a:rPr b="0" i="0" lang="en-US" sz="1867" u="none" cap="none" strike="noStrike">
                <a:solidFill>
                  <a:srgbClr val="EEBC2D"/>
                </a:solidFill>
                <a:highlight>
                  <a:srgbClr val="EEBC2D"/>
                </a:highlight>
                <a:latin typeface="Arial"/>
                <a:ea typeface="Arial"/>
                <a:cs typeface="Arial"/>
                <a:sym typeface="Arial"/>
              </a:rPr>
              <a:t>-</a:t>
            </a:r>
            <a:r>
              <a:rPr b="0" i="0" lang="en-US" sz="1867" u="none" cap="none" strike="noStrike">
                <a:solidFill>
                  <a:srgbClr val="000000"/>
                </a:solidFill>
                <a:highlight>
                  <a:srgbClr val="EEBC2D"/>
                </a:highlight>
                <a:latin typeface="Arial"/>
                <a:ea typeface="Arial"/>
                <a:cs typeface="Arial"/>
                <a:sym typeface="Arial"/>
              </a:rPr>
              <a:t>Design</a:t>
            </a:r>
            <a:r>
              <a:rPr b="0" i="0" lang="en-US" sz="1867" u="none" cap="none" strike="noStrike">
                <a:solidFill>
                  <a:srgbClr val="EEBC2D"/>
                </a:solidFill>
                <a:highlight>
                  <a:srgbClr val="EEBC2D"/>
                </a:highlight>
                <a:latin typeface="Arial"/>
                <a:ea typeface="Arial"/>
                <a:cs typeface="Arial"/>
                <a:sym typeface="Arial"/>
              </a:rPr>
              <a:t>-</a:t>
            </a:r>
            <a:endParaRPr b="0" i="0" sz="1867" u="none" cap="none" strike="noStrike">
              <a:solidFill>
                <a:srgbClr val="000000"/>
              </a:solidFill>
              <a:highlight>
                <a:srgbClr val="EEBC2D"/>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txBox="1"/>
          <p:nvPr>
            <p:ph type="title"/>
          </p:nvPr>
        </p:nvSpPr>
        <p:spPr>
          <a:xfrm>
            <a:off x="170658" y="2200952"/>
            <a:ext cx="11850657"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6667">
                <a:solidFill>
                  <a:schemeClr val="lt1"/>
                </a:solidFill>
              </a:rPr>
              <a:t>Group Formation</a:t>
            </a:r>
            <a:endParaRPr sz="6667">
              <a:solidFill>
                <a:schemeClr val="lt1"/>
              </a:solidFill>
            </a:endParaRPr>
          </a:p>
        </p:txBody>
      </p:sp>
      <p:cxnSp>
        <p:nvCxnSpPr>
          <p:cNvPr id="366" name="Google Shape;366;p32"/>
          <p:cNvCxnSpPr/>
          <p:nvPr/>
        </p:nvCxnSpPr>
        <p:spPr>
          <a:xfrm>
            <a:off x="4271208" y="4005048"/>
            <a:ext cx="36496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32" name="Google Shape;132;p4"/>
          <p:cNvPicPr preferRelativeResize="0"/>
          <p:nvPr/>
        </p:nvPicPr>
        <p:blipFill rotWithShape="1">
          <a:blip r:embed="rId3">
            <a:alphaModFix/>
          </a:blip>
          <a:srcRect b="0" l="0" r="11898" t="0"/>
          <a:stretch/>
        </p:blipFill>
        <p:spPr>
          <a:xfrm>
            <a:off x="-10196" y="1666568"/>
            <a:ext cx="6106195" cy="5191432"/>
          </a:xfrm>
          <a:prstGeom prst="rect">
            <a:avLst/>
          </a:prstGeom>
          <a:noFill/>
          <a:ln>
            <a:noFill/>
          </a:ln>
        </p:spPr>
      </p:pic>
      <p:sp>
        <p:nvSpPr>
          <p:cNvPr id="133" name="Google Shape;133;p4"/>
          <p:cNvSpPr/>
          <p:nvPr/>
        </p:nvSpPr>
        <p:spPr>
          <a:xfrm>
            <a:off x="0" y="0"/>
            <a:ext cx="12191999" cy="1729117"/>
          </a:xfrm>
          <a:prstGeom prst="rect">
            <a:avLst/>
          </a:prstGeom>
          <a:solidFill>
            <a:schemeClr val="lt1"/>
          </a:solidFill>
          <a:ln>
            <a:noFill/>
          </a:ln>
          <a:effectLst>
            <a:outerShdw blurRad="368300" sx="90000" rotWithShape="0" algn="t" dir="5460000" dist="101600" sy="9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4" name="Google Shape;134;p4"/>
          <p:cNvSpPr txBox="1"/>
          <p:nvPr>
            <p:ph idx="4294967295" type="title"/>
          </p:nvPr>
        </p:nvSpPr>
        <p:spPr>
          <a:xfrm>
            <a:off x="761801" y="352766"/>
            <a:ext cx="10591999" cy="102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About course</a:t>
            </a:r>
            <a:endParaRPr/>
          </a:p>
        </p:txBody>
      </p:sp>
      <p:sp>
        <p:nvSpPr>
          <p:cNvPr id="135" name="Google Shape;135;p4"/>
          <p:cNvSpPr txBox="1"/>
          <p:nvPr/>
        </p:nvSpPr>
        <p:spPr>
          <a:xfrm>
            <a:off x="6625884" y="1842868"/>
            <a:ext cx="4727916" cy="4477201"/>
          </a:xfrm>
          <a:prstGeom prst="rect">
            <a:avLst/>
          </a:prstGeom>
          <a:noFill/>
          <a:ln>
            <a:noFill/>
          </a:ln>
        </p:spPr>
        <p:txBody>
          <a:bodyPr anchorCtr="0" anchor="ctr" bIns="45700" lIns="91425" spcFirstLastPara="1" rIns="91425" wrap="square" tIns="45700">
            <a:normAutofit/>
          </a:bodyPr>
          <a:lstStyle/>
          <a:p>
            <a:pPr indent="-228600" lvl="0" marL="609585" marR="0" rtl="0" algn="l">
              <a:lnSpc>
                <a:spcPct val="90000"/>
              </a:lnSpc>
              <a:spcBef>
                <a:spcPts val="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Marks distribution</a:t>
            </a:r>
            <a:endParaRPr/>
          </a:p>
          <a:p>
            <a:pPr indent="-228600" lvl="1" marL="1219170" marR="0" rtl="0" algn="l">
              <a:lnSpc>
                <a:spcPct val="90000"/>
              </a:lnSpc>
              <a:spcBef>
                <a:spcPts val="600"/>
              </a:spcBef>
              <a:spcAft>
                <a:spcPts val="0"/>
              </a:spcAft>
              <a:buClr>
                <a:schemeClr val="dk1"/>
              </a:buClr>
              <a:buSzPts val="1400"/>
              <a:buFont typeface="Arial"/>
              <a:buChar char="•"/>
            </a:pPr>
            <a:r>
              <a:rPr b="0" i="0" lang="en-US" sz="1600" u="none" cap="none" strike="noStrike">
                <a:solidFill>
                  <a:schemeClr val="dk1"/>
                </a:solidFill>
                <a:latin typeface="Calibri"/>
                <a:ea typeface="Calibri"/>
                <a:cs typeface="Calibri"/>
                <a:sym typeface="Calibri"/>
              </a:rPr>
              <a:t>Attendance: 10</a:t>
            </a:r>
            <a:endParaRPr/>
          </a:p>
          <a:p>
            <a:pPr indent="-228600" lvl="1" marL="1219170" marR="0" rtl="0" algn="l">
              <a:lnSpc>
                <a:spcPct val="90000"/>
              </a:lnSpc>
              <a:spcBef>
                <a:spcPts val="600"/>
              </a:spcBef>
              <a:spcAft>
                <a:spcPts val="0"/>
              </a:spcAft>
              <a:buClr>
                <a:schemeClr val="dk1"/>
              </a:buClr>
              <a:buSzPts val="1400"/>
              <a:buFont typeface="Arial"/>
              <a:buChar char="•"/>
            </a:pPr>
            <a:r>
              <a:rPr b="0" i="0" lang="en-US" sz="1600" u="none" cap="none" strike="noStrike">
                <a:solidFill>
                  <a:schemeClr val="dk1"/>
                </a:solidFill>
                <a:latin typeface="Calibri"/>
                <a:ea typeface="Calibri"/>
                <a:cs typeface="Calibri"/>
                <a:sym typeface="Calibri"/>
              </a:rPr>
              <a:t>Class Test: 10</a:t>
            </a:r>
            <a:endParaRPr/>
          </a:p>
          <a:p>
            <a:pPr indent="-228600" lvl="1" marL="1219170" marR="0" rtl="0" algn="l">
              <a:lnSpc>
                <a:spcPct val="90000"/>
              </a:lnSpc>
              <a:spcBef>
                <a:spcPts val="600"/>
              </a:spcBef>
              <a:spcAft>
                <a:spcPts val="0"/>
              </a:spcAft>
              <a:buClr>
                <a:schemeClr val="dk1"/>
              </a:buClr>
              <a:buSzPts val="1400"/>
              <a:buFont typeface="Arial"/>
              <a:buChar char="•"/>
            </a:pPr>
            <a:r>
              <a:rPr b="0" i="0" lang="en-US" sz="1600" u="none" cap="none" strike="noStrike">
                <a:solidFill>
                  <a:schemeClr val="dk1"/>
                </a:solidFill>
                <a:latin typeface="Calibri"/>
                <a:ea typeface="Calibri"/>
                <a:cs typeface="Calibri"/>
                <a:sym typeface="Calibri"/>
              </a:rPr>
              <a:t>Project milestone updates: 20</a:t>
            </a:r>
            <a:endParaRPr/>
          </a:p>
          <a:p>
            <a:pPr indent="-228600" lvl="1" marL="1219170" marR="0" rtl="0" algn="l">
              <a:lnSpc>
                <a:spcPct val="90000"/>
              </a:lnSpc>
              <a:spcBef>
                <a:spcPts val="600"/>
              </a:spcBef>
              <a:spcAft>
                <a:spcPts val="0"/>
              </a:spcAft>
              <a:buClr>
                <a:schemeClr val="dk1"/>
              </a:buClr>
              <a:buSzPts val="1400"/>
              <a:buFont typeface="Arial"/>
              <a:buChar char="•"/>
            </a:pPr>
            <a:r>
              <a:rPr b="0" i="0" lang="en-US" sz="1600" u="none" cap="none" strike="noStrike">
                <a:solidFill>
                  <a:schemeClr val="dk1"/>
                </a:solidFill>
                <a:latin typeface="Calibri"/>
                <a:ea typeface="Calibri"/>
                <a:cs typeface="Calibri"/>
                <a:sym typeface="Calibri"/>
              </a:rPr>
              <a:t>Mid: 25</a:t>
            </a:r>
            <a:endParaRPr/>
          </a:p>
          <a:p>
            <a:pPr indent="-228600" lvl="1" marL="1219170" marR="0" rtl="0" algn="l">
              <a:lnSpc>
                <a:spcPct val="90000"/>
              </a:lnSpc>
              <a:spcBef>
                <a:spcPts val="600"/>
              </a:spcBef>
              <a:spcAft>
                <a:spcPts val="0"/>
              </a:spcAft>
              <a:buClr>
                <a:schemeClr val="dk1"/>
              </a:buClr>
              <a:buSzPts val="1400"/>
              <a:buFont typeface="Arial"/>
              <a:buChar char="•"/>
            </a:pPr>
            <a:r>
              <a:rPr b="0" i="0" lang="en-US" sz="1600" u="none" cap="none" strike="noStrike">
                <a:solidFill>
                  <a:schemeClr val="dk1"/>
                </a:solidFill>
                <a:latin typeface="Calibri"/>
                <a:ea typeface="Calibri"/>
                <a:cs typeface="Calibri"/>
                <a:sym typeface="Calibri"/>
              </a:rPr>
              <a:t>Final Project: 35</a:t>
            </a:r>
            <a:endParaRPr/>
          </a:p>
          <a:p>
            <a:pPr indent="0" lvl="0" marL="990569" marR="0" rtl="0" algn="l">
              <a:lnSpc>
                <a:spcPct val="90000"/>
              </a:lnSpc>
              <a:spcBef>
                <a:spcPts val="600"/>
              </a:spcBef>
              <a:spcAft>
                <a:spcPts val="0"/>
              </a:spcAft>
              <a:buNone/>
            </a:pPr>
            <a:r>
              <a:t/>
            </a:r>
            <a:endParaRPr b="0" i="0" sz="2000" u="none" cap="none" strike="noStrike">
              <a:solidFill>
                <a:schemeClr val="dk1"/>
              </a:solidFill>
              <a:latin typeface="Calibri"/>
              <a:ea typeface="Calibri"/>
              <a:cs typeface="Calibri"/>
              <a:sym typeface="Calibri"/>
            </a:endParaRPr>
          </a:p>
          <a:p>
            <a:pPr indent="-139700" lvl="1" marL="1219170" marR="0" rtl="0" algn="l">
              <a:lnSpc>
                <a:spcPct val="90000"/>
              </a:lnSpc>
              <a:spcBef>
                <a:spcPts val="600"/>
              </a:spcBef>
              <a:spcAft>
                <a:spcPts val="0"/>
              </a:spcAft>
              <a:buClr>
                <a:schemeClr val="dk1"/>
              </a:buClr>
              <a:buSzPts val="1400"/>
              <a:buFont typeface="Arial"/>
              <a:buNone/>
            </a:pPr>
            <a:r>
              <a:t/>
            </a:r>
            <a:endParaRPr b="0" i="0" sz="2000" u="none" cap="none" strike="noStrike">
              <a:solidFill>
                <a:schemeClr val="dk1"/>
              </a:solidFill>
              <a:latin typeface="Calibri"/>
              <a:ea typeface="Calibri"/>
              <a:cs typeface="Calibri"/>
              <a:sym typeface="Calibri"/>
            </a:endParaRPr>
          </a:p>
          <a:p>
            <a:pPr indent="-139700" lvl="1" marL="1219170" marR="0" rtl="0" algn="l">
              <a:lnSpc>
                <a:spcPct val="90000"/>
              </a:lnSpc>
              <a:spcBef>
                <a:spcPts val="600"/>
              </a:spcBef>
              <a:spcAft>
                <a:spcPts val="600"/>
              </a:spcAft>
              <a:buClr>
                <a:schemeClr val="dk1"/>
              </a:buClr>
              <a:buSzPts val="14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5"/>
          <p:cNvSpPr/>
          <p:nvPr/>
        </p:nvSpPr>
        <p:spPr>
          <a:xfrm>
            <a:off x="0" y="0"/>
            <a:ext cx="12191999" cy="1729117"/>
          </a:xfrm>
          <a:prstGeom prst="rect">
            <a:avLst/>
          </a:prstGeom>
          <a:solidFill>
            <a:schemeClr val="lt1"/>
          </a:solidFill>
          <a:ln>
            <a:noFill/>
          </a:ln>
          <a:effectLst>
            <a:outerShdw blurRad="368300" sx="90000" rotWithShape="0" algn="t" dir="5460000" dist="101600" sy="90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2" name="Google Shape;142;p5"/>
          <p:cNvSpPr txBox="1"/>
          <p:nvPr>
            <p:ph idx="4294967295" type="title"/>
          </p:nvPr>
        </p:nvSpPr>
        <p:spPr>
          <a:xfrm>
            <a:off x="761801" y="352766"/>
            <a:ext cx="10591999" cy="10235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About course</a:t>
            </a:r>
            <a:endParaRPr/>
          </a:p>
        </p:txBody>
      </p:sp>
      <p:sp>
        <p:nvSpPr>
          <p:cNvPr id="143" name="Google Shape;143;p5"/>
          <p:cNvSpPr txBox="1"/>
          <p:nvPr/>
        </p:nvSpPr>
        <p:spPr>
          <a:xfrm>
            <a:off x="5685183" y="1842868"/>
            <a:ext cx="5668617" cy="4477201"/>
          </a:xfrm>
          <a:prstGeom prst="rect">
            <a:avLst/>
          </a:prstGeom>
          <a:noFill/>
          <a:ln>
            <a:noFill/>
          </a:ln>
        </p:spPr>
        <p:txBody>
          <a:bodyPr anchorCtr="0" anchor="ctr" bIns="45700" lIns="91425" spcFirstLastPara="1" rIns="91425" wrap="square" tIns="45700">
            <a:normAutofit/>
          </a:bodyPr>
          <a:lstStyle/>
          <a:p>
            <a:pPr indent="-228600" lvl="0" marL="761970" marR="0" rtl="0" algn="l">
              <a:lnSpc>
                <a:spcPct val="90000"/>
              </a:lnSpc>
              <a:spcBef>
                <a:spcPts val="0"/>
              </a:spcBef>
              <a:spcAft>
                <a:spcPts val="0"/>
              </a:spcAft>
              <a:buClr>
                <a:schemeClr val="dk1"/>
              </a:buClr>
              <a:buSzPts val="1400"/>
              <a:buFont typeface="Arial"/>
              <a:buChar char="•"/>
            </a:pPr>
            <a:r>
              <a:rPr b="0" i="0" lang="en-US" sz="2000" u="none" cap="none" strike="noStrike">
                <a:solidFill>
                  <a:schemeClr val="dk1"/>
                </a:solidFill>
                <a:latin typeface="Calibri"/>
                <a:ea typeface="Calibri"/>
                <a:cs typeface="Calibri"/>
                <a:sym typeface="Calibri"/>
              </a:rPr>
              <a:t>Communication</a:t>
            </a:r>
            <a:endParaRPr/>
          </a:p>
          <a:p>
            <a:pPr indent="-228600" lvl="1" marL="1219170" marR="0" rtl="0" algn="l">
              <a:lnSpc>
                <a:spcPct val="90000"/>
              </a:lnSpc>
              <a:spcBef>
                <a:spcPts val="600"/>
              </a:spcBef>
              <a:spcAft>
                <a:spcPts val="0"/>
              </a:spcAft>
              <a:buClr>
                <a:schemeClr val="dk1"/>
              </a:buClr>
              <a:buSzPts val="1400"/>
              <a:buFont typeface="Arial"/>
              <a:buChar char="•"/>
            </a:pPr>
            <a:r>
              <a:rPr b="0" i="0" lang="en-US" sz="1600" u="none" cap="none" strike="noStrike">
                <a:solidFill>
                  <a:schemeClr val="dk1"/>
                </a:solidFill>
                <a:latin typeface="Calibri"/>
                <a:ea typeface="Calibri"/>
                <a:cs typeface="Calibri"/>
                <a:sym typeface="Calibri"/>
              </a:rPr>
              <a:t>For class-related questions (Lectures, Assignments, Projects), we prefer to communicate via </a:t>
            </a:r>
            <a:r>
              <a:rPr b="1" i="0" lang="en-US" sz="1600" u="none" cap="none" strike="noStrike">
                <a:solidFill>
                  <a:schemeClr val="dk1"/>
                </a:solidFill>
                <a:latin typeface="Calibri"/>
                <a:ea typeface="Calibri"/>
                <a:cs typeface="Calibri"/>
                <a:sym typeface="Calibri"/>
              </a:rPr>
              <a:t>Slack</a:t>
            </a:r>
            <a:endParaRPr/>
          </a:p>
          <a:p>
            <a:pPr indent="0" lvl="1" marL="990569" marR="0" rtl="0" algn="l">
              <a:lnSpc>
                <a:spcPct val="90000"/>
              </a:lnSpc>
              <a:spcBef>
                <a:spcPts val="600"/>
              </a:spcBef>
              <a:spcAft>
                <a:spcPts val="0"/>
              </a:spcAft>
              <a:buNone/>
            </a:pPr>
            <a:r>
              <a:t/>
            </a:r>
            <a:endParaRPr b="1" i="0" sz="1600" u="none" cap="none" strike="noStrike">
              <a:solidFill>
                <a:schemeClr val="dk1"/>
              </a:solidFill>
              <a:latin typeface="Calibri"/>
              <a:ea typeface="Calibri"/>
              <a:cs typeface="Calibri"/>
              <a:sym typeface="Calibri"/>
            </a:endParaRPr>
          </a:p>
          <a:p>
            <a:pPr indent="-228600" lvl="1" marL="1219170" marR="0" rtl="0" algn="l">
              <a:lnSpc>
                <a:spcPct val="90000"/>
              </a:lnSpc>
              <a:spcBef>
                <a:spcPts val="600"/>
              </a:spcBef>
              <a:spcAft>
                <a:spcPts val="0"/>
              </a:spcAft>
              <a:buClr>
                <a:schemeClr val="dk1"/>
              </a:buClr>
              <a:buSzPts val="1400"/>
              <a:buFont typeface="Arial"/>
              <a:buChar char="•"/>
            </a:pPr>
            <a:r>
              <a:rPr b="1" i="0" lang="en-US" sz="1600" u="none" cap="none" strike="noStrike">
                <a:solidFill>
                  <a:schemeClr val="dk1"/>
                </a:solidFill>
                <a:latin typeface="Calibri"/>
                <a:ea typeface="Calibri"/>
                <a:cs typeface="Calibri"/>
                <a:sym typeface="Calibri"/>
              </a:rPr>
              <a:t>Please join the slack</a:t>
            </a:r>
            <a:endParaRPr/>
          </a:p>
          <a:p>
            <a:pPr indent="-228600" lvl="2" marL="1676370" marR="0" rtl="0" algn="l">
              <a:lnSpc>
                <a:spcPct val="90000"/>
              </a:lnSpc>
              <a:spcBef>
                <a:spcPts val="600"/>
              </a:spcBef>
              <a:spcAft>
                <a:spcPts val="0"/>
              </a:spcAft>
              <a:buClr>
                <a:schemeClr val="dk1"/>
              </a:buClr>
              <a:buSzPts val="1400"/>
              <a:buFont typeface="Arial"/>
              <a:buChar char="•"/>
            </a:pPr>
            <a:r>
              <a:rPr b="1" i="0" lang="en-US" sz="1600" u="none" cap="none" strike="noStrike">
                <a:solidFill>
                  <a:schemeClr val="dk1"/>
                </a:solidFill>
                <a:latin typeface="Calibri"/>
                <a:ea typeface="Calibri"/>
                <a:cs typeface="Calibri"/>
                <a:sym typeface="Calibri"/>
              </a:rPr>
              <a:t>Section A: HCI/D_fall23_secA</a:t>
            </a:r>
            <a:endParaRPr/>
          </a:p>
          <a:p>
            <a:pPr indent="-139700" lvl="3" marL="2133570" marR="0" rtl="0" algn="l">
              <a:lnSpc>
                <a:spcPct val="90000"/>
              </a:lnSpc>
              <a:spcBef>
                <a:spcPts val="600"/>
              </a:spcBef>
              <a:spcAft>
                <a:spcPts val="0"/>
              </a:spcAft>
              <a:buClr>
                <a:schemeClr val="dk1"/>
              </a:buClr>
              <a:buSzPts val="1400"/>
              <a:buFont typeface="Arial"/>
              <a:buNone/>
            </a:pPr>
            <a:r>
              <a:t/>
            </a:r>
            <a:endParaRPr b="1" i="0" sz="1600" u="none" cap="none" strike="noStrike">
              <a:solidFill>
                <a:schemeClr val="dk1"/>
              </a:solidFill>
              <a:latin typeface="Calibri"/>
              <a:ea typeface="Calibri"/>
              <a:cs typeface="Calibri"/>
              <a:sym typeface="Calibri"/>
            </a:endParaRPr>
          </a:p>
          <a:p>
            <a:pPr indent="-139700" lvl="3" marL="2133570" marR="0" rtl="0" algn="l">
              <a:lnSpc>
                <a:spcPct val="90000"/>
              </a:lnSpc>
              <a:spcBef>
                <a:spcPts val="600"/>
              </a:spcBef>
              <a:spcAft>
                <a:spcPts val="0"/>
              </a:spcAft>
              <a:buClr>
                <a:schemeClr val="dk1"/>
              </a:buClr>
              <a:buSzPts val="1400"/>
              <a:buFont typeface="Arial"/>
              <a:buNone/>
            </a:pPr>
            <a:r>
              <a:t/>
            </a:r>
            <a:endParaRPr b="1" i="0" sz="1600" u="none" cap="none" strike="noStrike">
              <a:solidFill>
                <a:schemeClr val="dk1"/>
              </a:solidFill>
              <a:latin typeface="Calibri"/>
              <a:ea typeface="Calibri"/>
              <a:cs typeface="Calibri"/>
              <a:sym typeface="Calibri"/>
            </a:endParaRPr>
          </a:p>
          <a:p>
            <a:pPr indent="-228600" lvl="2" marL="1676370" marR="0" rtl="0" algn="l">
              <a:lnSpc>
                <a:spcPct val="90000"/>
              </a:lnSpc>
              <a:spcBef>
                <a:spcPts val="600"/>
              </a:spcBef>
              <a:spcAft>
                <a:spcPts val="0"/>
              </a:spcAft>
              <a:buClr>
                <a:schemeClr val="dk1"/>
              </a:buClr>
              <a:buSzPts val="1400"/>
              <a:buFont typeface="Arial"/>
              <a:buChar char="•"/>
            </a:pPr>
            <a:r>
              <a:rPr b="1" i="0" lang="en-US" sz="1600" u="none" cap="none" strike="noStrike">
                <a:solidFill>
                  <a:schemeClr val="dk1"/>
                </a:solidFill>
                <a:latin typeface="Calibri"/>
                <a:ea typeface="Calibri"/>
                <a:cs typeface="Calibri"/>
                <a:sym typeface="Calibri"/>
              </a:rPr>
              <a:t>Section B: HCI/D_fall23_secB</a:t>
            </a:r>
            <a:endParaRPr/>
          </a:p>
          <a:p>
            <a:pPr indent="-139700" lvl="2" marL="1676370" marR="0" rtl="0" algn="l">
              <a:lnSpc>
                <a:spcPct val="90000"/>
              </a:lnSpc>
              <a:spcBef>
                <a:spcPts val="600"/>
              </a:spcBef>
              <a:spcAft>
                <a:spcPts val="0"/>
              </a:spcAft>
              <a:buClr>
                <a:schemeClr val="dk1"/>
              </a:buClr>
              <a:buSzPts val="1400"/>
              <a:buFont typeface="Arial"/>
              <a:buNone/>
            </a:pPr>
            <a:r>
              <a:t/>
            </a:r>
            <a:endParaRPr b="0" i="0" sz="1600" u="none" cap="none" strike="noStrike">
              <a:solidFill>
                <a:schemeClr val="dk1"/>
              </a:solidFill>
              <a:latin typeface="Calibri"/>
              <a:ea typeface="Calibri"/>
              <a:cs typeface="Calibri"/>
              <a:sym typeface="Calibri"/>
            </a:endParaRPr>
          </a:p>
          <a:p>
            <a:pPr indent="-139700" lvl="0" marL="1219170" marR="0" rtl="0" algn="l">
              <a:lnSpc>
                <a:spcPct val="90000"/>
              </a:lnSpc>
              <a:spcBef>
                <a:spcPts val="600"/>
              </a:spcBef>
              <a:spcAft>
                <a:spcPts val="0"/>
              </a:spcAft>
              <a:buClr>
                <a:schemeClr val="dk1"/>
              </a:buClr>
              <a:buSzPts val="1400"/>
              <a:buFont typeface="Arial"/>
              <a:buNone/>
            </a:pPr>
            <a:r>
              <a:t/>
            </a:r>
            <a:endParaRPr b="0" i="0" sz="2000" u="none" cap="none" strike="noStrike">
              <a:solidFill>
                <a:schemeClr val="dk1"/>
              </a:solidFill>
              <a:latin typeface="Calibri"/>
              <a:ea typeface="Calibri"/>
              <a:cs typeface="Calibri"/>
              <a:sym typeface="Calibri"/>
            </a:endParaRPr>
          </a:p>
          <a:p>
            <a:pPr indent="-139700" lvl="1" marL="1219170" marR="0" rtl="0" algn="l">
              <a:lnSpc>
                <a:spcPct val="90000"/>
              </a:lnSpc>
              <a:spcBef>
                <a:spcPts val="600"/>
              </a:spcBef>
              <a:spcAft>
                <a:spcPts val="0"/>
              </a:spcAft>
              <a:buClr>
                <a:schemeClr val="dk1"/>
              </a:buClr>
              <a:buSzPts val="1400"/>
              <a:buFont typeface="Arial"/>
              <a:buNone/>
            </a:pPr>
            <a:r>
              <a:t/>
            </a:r>
            <a:endParaRPr b="0" i="0" sz="2000" u="none" cap="none" strike="noStrike">
              <a:solidFill>
                <a:schemeClr val="dk1"/>
              </a:solidFill>
              <a:latin typeface="Calibri"/>
              <a:ea typeface="Calibri"/>
              <a:cs typeface="Calibri"/>
              <a:sym typeface="Calibri"/>
            </a:endParaRPr>
          </a:p>
          <a:p>
            <a:pPr indent="-139700" lvl="1" marL="1219170" marR="0" rtl="0" algn="l">
              <a:lnSpc>
                <a:spcPct val="90000"/>
              </a:lnSpc>
              <a:spcBef>
                <a:spcPts val="600"/>
              </a:spcBef>
              <a:spcAft>
                <a:spcPts val="600"/>
              </a:spcAft>
              <a:buClr>
                <a:schemeClr val="dk1"/>
              </a:buClr>
              <a:buSzPts val="1400"/>
              <a:buFont typeface="Arial"/>
              <a:buNone/>
            </a:pPr>
            <a:r>
              <a:t/>
            </a:r>
            <a:endParaRPr b="0" i="0" sz="2000" u="none" cap="none" strike="noStrike">
              <a:solidFill>
                <a:schemeClr val="dk1"/>
              </a:solidFill>
              <a:latin typeface="Calibri"/>
              <a:ea typeface="Calibri"/>
              <a:cs typeface="Calibri"/>
              <a:sym typeface="Calibri"/>
            </a:endParaRPr>
          </a:p>
        </p:txBody>
      </p:sp>
      <p:pic>
        <p:nvPicPr>
          <p:cNvPr id="144" name="Google Shape;144;p5"/>
          <p:cNvPicPr preferRelativeResize="0"/>
          <p:nvPr/>
        </p:nvPicPr>
        <p:blipFill rotWithShape="1">
          <a:blip r:embed="rId3">
            <a:alphaModFix/>
          </a:blip>
          <a:srcRect b="0" l="0" r="0" t="0"/>
          <a:stretch/>
        </p:blipFill>
        <p:spPr>
          <a:xfrm>
            <a:off x="761801" y="2081883"/>
            <a:ext cx="4492691" cy="3047002"/>
          </a:xfrm>
          <a:prstGeom prst="rect">
            <a:avLst/>
          </a:prstGeom>
          <a:noFill/>
          <a:ln>
            <a:noFill/>
          </a:ln>
        </p:spPr>
      </p:pic>
      <p:sp>
        <p:nvSpPr>
          <p:cNvPr id="145" name="Google Shape;145;p5"/>
          <p:cNvSpPr/>
          <p:nvPr/>
        </p:nvSpPr>
        <p:spPr>
          <a:xfrm flipH="1">
            <a:off x="7368413" y="3804469"/>
            <a:ext cx="3617843" cy="27699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1155CC"/>
              </a:buClr>
              <a:buSzPts val="1200"/>
              <a:buFont typeface="Lato"/>
              <a:buNone/>
            </a:pPr>
            <a:r>
              <a:rPr b="1" i="0" lang="en-US" sz="1200" u="sng" cap="none" strike="noStrike">
                <a:solidFill>
                  <a:srgbClr val="1155CC"/>
                </a:solidFill>
                <a:latin typeface="Lato"/>
                <a:ea typeface="Lato"/>
                <a:cs typeface="Lato"/>
                <a:sym typeface="Lato"/>
                <a:hlinkClick r:id="rId4">
                  <a:extLst>
                    <a:ext uri="{A12FA001-AC4F-418D-AE19-62706E023703}">
                      <ahyp:hlinkClr val="tx"/>
                    </a:ext>
                  </a:extLst>
                </a:hlinkClick>
              </a:rPr>
              <a:t>https://join.slack.com/t/hcidfall23seca/signup</a:t>
            </a:r>
            <a:r>
              <a:rPr b="0" i="0" lang="en-US" sz="11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146" name="Google Shape;146;p5"/>
          <p:cNvSpPr/>
          <p:nvPr/>
        </p:nvSpPr>
        <p:spPr>
          <a:xfrm>
            <a:off x="7421421" y="4689020"/>
            <a:ext cx="3564835" cy="276999"/>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1155CC"/>
              </a:buClr>
              <a:buSzPts val="1200"/>
              <a:buFont typeface="Lato"/>
              <a:buNone/>
            </a:pPr>
            <a:r>
              <a:rPr b="1" i="0" lang="en-US" sz="1200" u="sng" cap="none" strike="noStrike">
                <a:solidFill>
                  <a:srgbClr val="1155CC"/>
                </a:solidFill>
                <a:latin typeface="Lato"/>
                <a:ea typeface="Lato"/>
                <a:cs typeface="Lato"/>
                <a:sym typeface="Lato"/>
                <a:hlinkClick r:id="rId5">
                  <a:extLst>
                    <a:ext uri="{A12FA001-AC4F-418D-AE19-62706E023703}">
                      <ahyp:hlinkClr val="tx"/>
                    </a:ext>
                  </a:extLst>
                </a:hlinkClick>
              </a:rPr>
              <a:t>https://join.slack.com/t/hcidfall23secb/signup</a:t>
            </a:r>
            <a:r>
              <a:rPr b="0" i="0" lang="en-US" sz="11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6"/>
          <p:cNvSpPr txBox="1"/>
          <p:nvPr>
            <p:ph type="title"/>
          </p:nvPr>
        </p:nvSpPr>
        <p:spPr>
          <a:xfrm>
            <a:off x="170658" y="2200952"/>
            <a:ext cx="11850657" cy="13040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Clr>
                <a:schemeClr val="lt1"/>
              </a:buClr>
              <a:buSzPts val="8300"/>
              <a:buFont typeface="Calibri"/>
              <a:buNone/>
            </a:pPr>
            <a:r>
              <a:rPr lang="en-US" sz="6667">
                <a:solidFill>
                  <a:schemeClr val="lt1"/>
                </a:solidFill>
              </a:rPr>
              <a:t>Introduction to HCI/d</a:t>
            </a:r>
            <a:endParaRPr sz="6667">
              <a:solidFill>
                <a:schemeClr val="lt1"/>
              </a:solidFill>
            </a:endParaRPr>
          </a:p>
        </p:txBody>
      </p:sp>
      <p:cxnSp>
        <p:nvCxnSpPr>
          <p:cNvPr id="152" name="Google Shape;152;p6"/>
          <p:cNvCxnSpPr/>
          <p:nvPr/>
        </p:nvCxnSpPr>
        <p:spPr>
          <a:xfrm>
            <a:off x="4271208" y="4005048"/>
            <a:ext cx="36496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7"/>
          <p:cNvSpPr txBox="1"/>
          <p:nvPr>
            <p:ph idx="4294967295" type="title"/>
          </p:nvPr>
        </p:nvSpPr>
        <p:spPr>
          <a:xfrm>
            <a:off x="953743" y="2124075"/>
            <a:ext cx="10734675" cy="1304925"/>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Clr>
                <a:schemeClr val="dk1"/>
              </a:buClr>
              <a:buSzPts val="5500"/>
              <a:buFont typeface="Calibri"/>
              <a:buNone/>
            </a:pPr>
            <a:r>
              <a:rPr lang="en-US" sz="5500"/>
              <a:t>What is human-computer interaction?</a:t>
            </a:r>
            <a:endParaRPr sz="5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8"/>
          <p:cNvPicPr preferRelativeResize="0"/>
          <p:nvPr/>
        </p:nvPicPr>
        <p:blipFill rotWithShape="1">
          <a:blip r:embed="rId3">
            <a:alphaModFix/>
          </a:blip>
          <a:srcRect b="0" l="0" r="0" t="0"/>
          <a:stretch/>
        </p:blipFill>
        <p:spPr>
          <a:xfrm>
            <a:off x="-52648" y="0"/>
            <a:ext cx="12244651" cy="81727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9"/>
          <p:cNvPicPr preferRelativeResize="0"/>
          <p:nvPr/>
        </p:nvPicPr>
        <p:blipFill rotWithShape="1">
          <a:blip r:embed="rId3">
            <a:alphaModFix/>
          </a:blip>
          <a:srcRect b="0" l="0" r="0" t="0"/>
          <a:stretch/>
        </p:blipFill>
        <p:spPr>
          <a:xfrm>
            <a:off x="383599" y="360325"/>
            <a:ext cx="5463849" cy="3448374"/>
          </a:xfrm>
          <a:prstGeom prst="rect">
            <a:avLst/>
          </a:prstGeom>
          <a:noFill/>
          <a:ln>
            <a:noFill/>
          </a:ln>
        </p:spPr>
      </p:pic>
      <p:pic>
        <p:nvPicPr>
          <p:cNvPr id="168" name="Google Shape;168;p9"/>
          <p:cNvPicPr preferRelativeResize="0"/>
          <p:nvPr/>
        </p:nvPicPr>
        <p:blipFill rotWithShape="1">
          <a:blip r:embed="rId4">
            <a:alphaModFix/>
          </a:blip>
          <a:srcRect b="0" l="0" r="0" t="0"/>
          <a:stretch/>
        </p:blipFill>
        <p:spPr>
          <a:xfrm>
            <a:off x="0" y="0"/>
            <a:ext cx="12192002" cy="81255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2023-09-22T18:56:38Z</dcterms:created>
  <dc:creator>Nurain, Novia</dc:creator>
</cp:coreProperties>
</file>